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</p:sldMasterIdLst>
  <p:notesMasterIdLst>
    <p:notesMasterId r:id="rId68"/>
  </p:notesMasterIdLst>
  <p:handoutMasterIdLst>
    <p:handoutMasterId r:id="rId69"/>
  </p:handoutMasterIdLst>
  <p:sldIdLst>
    <p:sldId id="981" r:id="rId2"/>
    <p:sldId id="433" r:id="rId3"/>
    <p:sldId id="434" r:id="rId4"/>
    <p:sldId id="439" r:id="rId5"/>
    <p:sldId id="467" r:id="rId6"/>
    <p:sldId id="964" r:id="rId7"/>
    <p:sldId id="965" r:id="rId8"/>
    <p:sldId id="966" r:id="rId9"/>
    <p:sldId id="967" r:id="rId10"/>
    <p:sldId id="968" r:id="rId11"/>
    <p:sldId id="969" r:id="rId12"/>
    <p:sldId id="970" r:id="rId13"/>
    <p:sldId id="971" r:id="rId14"/>
    <p:sldId id="972" r:id="rId15"/>
    <p:sldId id="973" r:id="rId16"/>
    <p:sldId id="974" r:id="rId17"/>
    <p:sldId id="975" r:id="rId18"/>
    <p:sldId id="976" r:id="rId19"/>
    <p:sldId id="977" r:id="rId20"/>
    <p:sldId id="979" r:id="rId21"/>
    <p:sldId id="466" r:id="rId22"/>
    <p:sldId id="468" r:id="rId23"/>
    <p:sldId id="980" r:id="rId24"/>
    <p:sldId id="982" r:id="rId25"/>
    <p:sldId id="1072" r:id="rId26"/>
    <p:sldId id="1071" r:id="rId27"/>
    <p:sldId id="1070" r:id="rId28"/>
    <p:sldId id="1073" r:id="rId29"/>
    <p:sldId id="1077" r:id="rId30"/>
    <p:sldId id="1079" r:id="rId31"/>
    <p:sldId id="1088" r:id="rId32"/>
    <p:sldId id="1089" r:id="rId33"/>
    <p:sldId id="1090" r:id="rId34"/>
    <p:sldId id="1091" r:id="rId35"/>
    <p:sldId id="1080" r:id="rId36"/>
    <p:sldId id="1093" r:id="rId37"/>
    <p:sldId id="1094" r:id="rId38"/>
    <p:sldId id="1087" r:id="rId39"/>
    <p:sldId id="1104" r:id="rId40"/>
    <p:sldId id="1095" r:id="rId41"/>
    <p:sldId id="1099" r:id="rId42"/>
    <p:sldId id="1100" r:id="rId43"/>
    <p:sldId id="1101" r:id="rId44"/>
    <p:sldId id="1102" r:id="rId45"/>
    <p:sldId id="1103" r:id="rId46"/>
    <p:sldId id="1105" r:id="rId47"/>
    <p:sldId id="1106" r:id="rId48"/>
    <p:sldId id="1107" r:id="rId49"/>
    <p:sldId id="1108" r:id="rId50"/>
    <p:sldId id="1110" r:id="rId51"/>
    <p:sldId id="1109" r:id="rId52"/>
    <p:sldId id="1111" r:id="rId53"/>
    <p:sldId id="1112" r:id="rId54"/>
    <p:sldId id="1113" r:id="rId55"/>
    <p:sldId id="1114" r:id="rId56"/>
    <p:sldId id="1115" r:id="rId57"/>
    <p:sldId id="1116" r:id="rId58"/>
    <p:sldId id="1117" r:id="rId59"/>
    <p:sldId id="1118" r:id="rId60"/>
    <p:sldId id="1119" r:id="rId61"/>
    <p:sldId id="1120" r:id="rId62"/>
    <p:sldId id="1121" r:id="rId63"/>
    <p:sldId id="1122" r:id="rId64"/>
    <p:sldId id="1123" r:id="rId65"/>
    <p:sldId id="1124" r:id="rId66"/>
    <p:sldId id="1125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87" autoAdjust="0"/>
    <p:restoredTop sz="94660"/>
  </p:normalViewPr>
  <p:slideViewPr>
    <p:cSldViewPr snapToGrid="0" snapToObjects="1">
      <p:cViewPr>
        <p:scale>
          <a:sx n="59" d="100"/>
          <a:sy n="59" d="100"/>
        </p:scale>
        <p:origin x="-2472" y="-1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kim\Desktop\Kepler%20Launch\MPI%20vs%20CUDA%20Google%20Schola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73B900"/>
            </a:solidFill>
            <a:scene3d>
              <a:camera prst="orthographicFront"/>
              <a:lightRig rig="threePt" dir="t"/>
            </a:scene3d>
            <a:sp3d>
              <a:bevelT w="190500" h="38100"/>
            </a:sp3d>
          </c:spPr>
          <c:invertIfNegative val="0"/>
          <c:cat>
            <c:strRef>
              <c:f>Sheet1!$B$27:$B$35</c:f>
              <c:strCache>
                <c:ptCount val="4"/>
                <c:pt idx="0">
                  <c:v>AMBER</c:v>
                </c:pt>
                <c:pt idx="1">
                  <c:v>SPECFEM3D</c:v>
                </c:pt>
                <c:pt idx="2">
                  <c:v>Chroma</c:v>
                </c:pt>
                <c:pt idx="3">
                  <c:v>MATLAB (FFT)*</c:v>
                </c:pt>
              </c:strCache>
            </c:strRef>
          </c:cat>
          <c:val>
            <c:numRef>
              <c:f>Sheet1!$C$27:$C$35</c:f>
              <c:numCache>
                <c:formatCode>0.0\x</c:formatCode>
                <c:ptCount val="4"/>
                <c:pt idx="0">
                  <c:v>8.200000000000001</c:v>
                </c:pt>
                <c:pt idx="1">
                  <c:v>10.46</c:v>
                </c:pt>
                <c:pt idx="2">
                  <c:v>17.9</c:v>
                </c:pt>
                <c:pt idx="3">
                  <c:v>18.1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axId val="-1165509432"/>
        <c:axId val="-1275275176"/>
      </c:barChart>
      <c:catAx>
        <c:axId val="-1165509432"/>
        <c:scaling>
          <c:orientation val="minMax"/>
        </c:scaling>
        <c:delete val="0"/>
        <c:axPos val="l"/>
        <c:majorTickMark val="out"/>
        <c:minorTickMark val="none"/>
        <c:tickLblPos val="nextTo"/>
        <c:crossAx val="-1275275176"/>
        <c:crosses val="autoZero"/>
        <c:auto val="1"/>
        <c:lblAlgn val="ctr"/>
        <c:lblOffset val="100"/>
        <c:noMultiLvlLbl val="0"/>
      </c:catAx>
      <c:valAx>
        <c:axId val="-1275275176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alpha val="19000"/>
                </a:schemeClr>
              </a:solidFill>
            </a:ln>
          </c:spPr>
        </c:majorGridlines>
        <c:numFmt formatCode="0.0\x" sourceLinked="1"/>
        <c:majorTickMark val="out"/>
        <c:minorTickMark val="none"/>
        <c:tickLblPos val="nextTo"/>
        <c:crossAx val="-1165509432"/>
        <c:crosses val="autoZero"/>
        <c:crossBetween val="between"/>
        <c:majorUnit val="5.0"/>
      </c:valAx>
    </c:plotArea>
    <c:plotVisOnly val="1"/>
    <c:dispBlanksAs val="gap"/>
    <c:showDLblsOverMax val="0"/>
  </c:chart>
  <c:txPr>
    <a:bodyPr/>
    <a:lstStyle/>
    <a:p>
      <a:pPr>
        <a:defRPr sz="1400">
          <a:latin typeface="Trebuchet MS" pitchFamily="34" charset="0"/>
        </a:defRPr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0" dirty="0" smtClean="0"/>
              <a:t>Speedup of computations on GPU compared to CPU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single-precision</c:v>
                </c:pt>
              </c:strCache>
            </c:strRef>
          </c:tx>
          <c:cat>
            <c:numRef>
              <c:f>List1!$A$2:$A$14</c:f>
              <c:numCache>
                <c:formatCode>General</c:formatCode>
                <c:ptCount val="13"/>
                <c:pt idx="0">
                  <c:v>1024.0</c:v>
                </c:pt>
                <c:pt idx="1">
                  <c:v>2048.0</c:v>
                </c:pt>
                <c:pt idx="2">
                  <c:v>3072.0</c:v>
                </c:pt>
                <c:pt idx="3">
                  <c:v>4096.0</c:v>
                </c:pt>
                <c:pt idx="4">
                  <c:v>5120.0</c:v>
                </c:pt>
                <c:pt idx="5">
                  <c:v>6144.0</c:v>
                </c:pt>
                <c:pt idx="6">
                  <c:v>7168.0</c:v>
                </c:pt>
                <c:pt idx="7">
                  <c:v>8192.0</c:v>
                </c:pt>
                <c:pt idx="8">
                  <c:v>9216.0</c:v>
                </c:pt>
                <c:pt idx="9">
                  <c:v>10240.0</c:v>
                </c:pt>
                <c:pt idx="10">
                  <c:v>11264.0</c:v>
                </c:pt>
                <c:pt idx="11">
                  <c:v>12288.0</c:v>
                </c:pt>
                <c:pt idx="12">
                  <c:v>13312.0</c:v>
                </c:pt>
              </c:numCache>
            </c:numRef>
          </c:cat>
          <c:val>
            <c:numRef>
              <c:f>List1!$B$2:$B$14</c:f>
              <c:numCache>
                <c:formatCode>General</c:formatCode>
                <c:ptCount val="13"/>
                <c:pt idx="0">
                  <c:v>0.6477</c:v>
                </c:pt>
                <c:pt idx="1">
                  <c:v>1.351599999999999</c:v>
                </c:pt>
                <c:pt idx="2">
                  <c:v>1.9592</c:v>
                </c:pt>
                <c:pt idx="3">
                  <c:v>2.2484</c:v>
                </c:pt>
                <c:pt idx="4">
                  <c:v>2.42</c:v>
                </c:pt>
                <c:pt idx="5">
                  <c:v>2.6084</c:v>
                </c:pt>
                <c:pt idx="6">
                  <c:v>2.6396</c:v>
                </c:pt>
                <c:pt idx="7">
                  <c:v>2.6651</c:v>
                </c:pt>
                <c:pt idx="8">
                  <c:v>2.7896</c:v>
                </c:pt>
                <c:pt idx="9">
                  <c:v>2.8611</c:v>
                </c:pt>
                <c:pt idx="10">
                  <c:v>2.961</c:v>
                </c:pt>
                <c:pt idx="11">
                  <c:v>3.015799999999999</c:v>
                </c:pt>
                <c:pt idx="12">
                  <c:v>3.092299999999998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double-precision</c:v>
                </c:pt>
              </c:strCache>
            </c:strRef>
          </c:tx>
          <c:cat>
            <c:numRef>
              <c:f>List1!$A$2:$A$14</c:f>
              <c:numCache>
                <c:formatCode>General</c:formatCode>
                <c:ptCount val="13"/>
                <c:pt idx="0">
                  <c:v>1024.0</c:v>
                </c:pt>
                <c:pt idx="1">
                  <c:v>2048.0</c:v>
                </c:pt>
                <c:pt idx="2">
                  <c:v>3072.0</c:v>
                </c:pt>
                <c:pt idx="3">
                  <c:v>4096.0</c:v>
                </c:pt>
                <c:pt idx="4">
                  <c:v>5120.0</c:v>
                </c:pt>
                <c:pt idx="5">
                  <c:v>6144.0</c:v>
                </c:pt>
                <c:pt idx="6">
                  <c:v>7168.0</c:v>
                </c:pt>
                <c:pt idx="7">
                  <c:v>8192.0</c:v>
                </c:pt>
                <c:pt idx="8">
                  <c:v>9216.0</c:v>
                </c:pt>
                <c:pt idx="9">
                  <c:v>10240.0</c:v>
                </c:pt>
                <c:pt idx="10">
                  <c:v>11264.0</c:v>
                </c:pt>
                <c:pt idx="11">
                  <c:v>12288.0</c:v>
                </c:pt>
                <c:pt idx="12">
                  <c:v>13312.0</c:v>
                </c:pt>
              </c:numCache>
            </c:numRef>
          </c:cat>
          <c:val>
            <c:numRef>
              <c:f>List1!$C$2:$C$14</c:f>
              <c:numCache>
                <c:formatCode>General</c:formatCode>
                <c:ptCount val="13"/>
                <c:pt idx="0">
                  <c:v>0.8376</c:v>
                </c:pt>
                <c:pt idx="1">
                  <c:v>1.401699999999999</c:v>
                </c:pt>
                <c:pt idx="2">
                  <c:v>1.6085</c:v>
                </c:pt>
                <c:pt idx="3">
                  <c:v>1.6646</c:v>
                </c:pt>
                <c:pt idx="4">
                  <c:v>1.7118</c:v>
                </c:pt>
                <c:pt idx="5">
                  <c:v>1.7511</c:v>
                </c:pt>
                <c:pt idx="6">
                  <c:v>1.7947</c:v>
                </c:pt>
                <c:pt idx="7">
                  <c:v>1.82</c:v>
                </c:pt>
                <c:pt idx="8">
                  <c:v>1.8367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71100392"/>
        <c:axId val="-1275501176"/>
      </c:lineChart>
      <c:catAx>
        <c:axId val="-9711003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Matrix size (number of equations)</a:t>
                </a:r>
                <a:endParaRPr lang="cs-CZ" b="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1800000" vert="horz" anchor="ctr" anchorCtr="1"/>
          <a:lstStyle/>
          <a:p>
            <a:pPr>
              <a:defRPr sz="1400" baseline="0"/>
            </a:pPr>
            <a:endParaRPr lang="fr-FR"/>
          </a:p>
        </c:txPr>
        <c:crossAx val="-1275501176"/>
        <c:crosses val="autoZero"/>
        <c:auto val="1"/>
        <c:lblAlgn val="ctr"/>
        <c:lblOffset val="100"/>
        <c:noMultiLvlLbl val="0"/>
      </c:catAx>
      <c:valAx>
        <c:axId val="-1275501176"/>
        <c:scaling>
          <c:orientation val="minMax"/>
        </c:scaling>
        <c:delete val="0"/>
        <c:axPos val="l"/>
        <c:majorGridlines>
          <c:spPr>
            <a:ln>
              <a:solidFill>
                <a:srgbClr val="4F81BD">
                  <a:alpha val="50000"/>
                </a:srgbClr>
              </a:solidFill>
              <a:prstDash val="sysDot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Speedup</a:t>
                </a:r>
                <a:endParaRPr lang="cs-CZ" b="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 baseline="0"/>
            </a:pPr>
            <a:endParaRPr lang="fr-FR"/>
          </a:p>
        </c:txPr>
        <c:crossAx val="-971100392"/>
        <c:crosses val="autoZero"/>
        <c:crossBetween val="midCat"/>
        <c:majorUnit val="0.5"/>
      </c:valAx>
    </c:plotArea>
    <c:legend>
      <c:legendPos val="r"/>
      <c:layout/>
      <c:overlay val="1"/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0" dirty="0" smtClean="0"/>
              <a:t>Speedup of computations on GPU compared to CPU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single-precision</c:v>
                </c:pt>
              </c:strCache>
            </c:strRef>
          </c:tx>
          <c:cat>
            <c:numRef>
              <c:f>List1!$A$2:$A$20</c:f>
              <c:numCache>
                <c:formatCode>General</c:formatCode>
                <c:ptCount val="19"/>
                <c:pt idx="0">
                  <c:v>128.0</c:v>
                </c:pt>
                <c:pt idx="1">
                  <c:v>256.0</c:v>
                </c:pt>
                <c:pt idx="2">
                  <c:v>384.0</c:v>
                </c:pt>
                <c:pt idx="3">
                  <c:v>512.0</c:v>
                </c:pt>
                <c:pt idx="4">
                  <c:v>640.0</c:v>
                </c:pt>
                <c:pt idx="5">
                  <c:v>768.0</c:v>
                </c:pt>
                <c:pt idx="6">
                  <c:v>896.0</c:v>
                </c:pt>
                <c:pt idx="7">
                  <c:v>1024.0</c:v>
                </c:pt>
                <c:pt idx="8">
                  <c:v>1280.0</c:v>
                </c:pt>
                <c:pt idx="9">
                  <c:v>1536.0</c:v>
                </c:pt>
                <c:pt idx="10">
                  <c:v>1792.0</c:v>
                </c:pt>
                <c:pt idx="11">
                  <c:v>2048.0</c:v>
                </c:pt>
                <c:pt idx="12">
                  <c:v>2560.0</c:v>
                </c:pt>
                <c:pt idx="13">
                  <c:v>3072.0</c:v>
                </c:pt>
                <c:pt idx="14">
                  <c:v>3584.0</c:v>
                </c:pt>
                <c:pt idx="15">
                  <c:v>4096.0</c:v>
                </c:pt>
                <c:pt idx="16">
                  <c:v>5120.0</c:v>
                </c:pt>
                <c:pt idx="17">
                  <c:v>6144.0</c:v>
                </c:pt>
                <c:pt idx="18">
                  <c:v>7168.0</c:v>
                </c:pt>
              </c:numCache>
            </c:numRef>
          </c:cat>
          <c:val>
            <c:numRef>
              <c:f>List1!$B$2:$B$20</c:f>
              <c:numCache>
                <c:formatCode>General</c:formatCode>
                <c:ptCount val="19"/>
                <c:pt idx="0">
                  <c:v>0.2648</c:v>
                </c:pt>
                <c:pt idx="1">
                  <c:v>0.2086</c:v>
                </c:pt>
                <c:pt idx="2">
                  <c:v>0.564</c:v>
                </c:pt>
                <c:pt idx="3">
                  <c:v>0.7037</c:v>
                </c:pt>
                <c:pt idx="4">
                  <c:v>1.0173</c:v>
                </c:pt>
                <c:pt idx="5">
                  <c:v>1.303</c:v>
                </c:pt>
                <c:pt idx="6">
                  <c:v>1.6573</c:v>
                </c:pt>
                <c:pt idx="7">
                  <c:v>1.82</c:v>
                </c:pt>
                <c:pt idx="8">
                  <c:v>1.9721</c:v>
                </c:pt>
                <c:pt idx="9">
                  <c:v>2.3687</c:v>
                </c:pt>
                <c:pt idx="10">
                  <c:v>2.5204</c:v>
                </c:pt>
                <c:pt idx="11">
                  <c:v>3.44</c:v>
                </c:pt>
                <c:pt idx="12">
                  <c:v>3.84</c:v>
                </c:pt>
                <c:pt idx="13">
                  <c:v>3.91</c:v>
                </c:pt>
                <c:pt idx="14">
                  <c:v>4.58</c:v>
                </c:pt>
                <c:pt idx="15">
                  <c:v>4.6</c:v>
                </c:pt>
                <c:pt idx="16">
                  <c:v>4.25</c:v>
                </c:pt>
                <c:pt idx="17">
                  <c:v>3.99</c:v>
                </c:pt>
                <c:pt idx="18">
                  <c:v>4.14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double-precision</c:v>
                </c:pt>
              </c:strCache>
            </c:strRef>
          </c:tx>
          <c:cat>
            <c:numRef>
              <c:f>List1!$A$2:$A$20</c:f>
              <c:numCache>
                <c:formatCode>General</c:formatCode>
                <c:ptCount val="19"/>
                <c:pt idx="0">
                  <c:v>128.0</c:v>
                </c:pt>
                <c:pt idx="1">
                  <c:v>256.0</c:v>
                </c:pt>
                <c:pt idx="2">
                  <c:v>384.0</c:v>
                </c:pt>
                <c:pt idx="3">
                  <c:v>512.0</c:v>
                </c:pt>
                <c:pt idx="4">
                  <c:v>640.0</c:v>
                </c:pt>
                <c:pt idx="5">
                  <c:v>768.0</c:v>
                </c:pt>
                <c:pt idx="6">
                  <c:v>896.0</c:v>
                </c:pt>
                <c:pt idx="7">
                  <c:v>1024.0</c:v>
                </c:pt>
                <c:pt idx="8">
                  <c:v>1280.0</c:v>
                </c:pt>
                <c:pt idx="9">
                  <c:v>1536.0</c:v>
                </c:pt>
                <c:pt idx="10">
                  <c:v>1792.0</c:v>
                </c:pt>
                <c:pt idx="11">
                  <c:v>2048.0</c:v>
                </c:pt>
                <c:pt idx="12">
                  <c:v>2560.0</c:v>
                </c:pt>
                <c:pt idx="13">
                  <c:v>3072.0</c:v>
                </c:pt>
                <c:pt idx="14">
                  <c:v>3584.0</c:v>
                </c:pt>
                <c:pt idx="15">
                  <c:v>4096.0</c:v>
                </c:pt>
                <c:pt idx="16">
                  <c:v>5120.0</c:v>
                </c:pt>
                <c:pt idx="17">
                  <c:v>6144.0</c:v>
                </c:pt>
                <c:pt idx="18">
                  <c:v>7168.0</c:v>
                </c:pt>
              </c:numCache>
            </c:numRef>
          </c:cat>
          <c:val>
            <c:numRef>
              <c:f>List1!$C$2:$C$20</c:f>
              <c:numCache>
                <c:formatCode>General</c:formatCode>
                <c:ptCount val="19"/>
                <c:pt idx="0">
                  <c:v>0.4682</c:v>
                </c:pt>
                <c:pt idx="1">
                  <c:v>0.2897</c:v>
                </c:pt>
                <c:pt idx="2">
                  <c:v>0.5157</c:v>
                </c:pt>
                <c:pt idx="3">
                  <c:v>0.7564</c:v>
                </c:pt>
                <c:pt idx="4">
                  <c:v>1.0745</c:v>
                </c:pt>
                <c:pt idx="5">
                  <c:v>1.2518</c:v>
                </c:pt>
                <c:pt idx="6">
                  <c:v>1.4933</c:v>
                </c:pt>
                <c:pt idx="7">
                  <c:v>1.8268</c:v>
                </c:pt>
                <c:pt idx="8">
                  <c:v>1.7183</c:v>
                </c:pt>
                <c:pt idx="9">
                  <c:v>2.1377</c:v>
                </c:pt>
                <c:pt idx="10">
                  <c:v>2.1807</c:v>
                </c:pt>
                <c:pt idx="11">
                  <c:v>2.2207</c:v>
                </c:pt>
                <c:pt idx="12">
                  <c:v>2.4694</c:v>
                </c:pt>
                <c:pt idx="13">
                  <c:v>2.5918</c:v>
                </c:pt>
                <c:pt idx="14">
                  <c:v>2.6164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5129144"/>
        <c:axId val="440472680"/>
      </c:lineChart>
      <c:catAx>
        <c:axId val="-21351291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Matrix size</a:t>
                </a:r>
                <a:endParaRPr lang="cs-CZ" b="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-1800000" vert="horz" anchor="ctr" anchorCtr="1"/>
          <a:lstStyle/>
          <a:p>
            <a:pPr>
              <a:defRPr sz="1200" baseline="0"/>
            </a:pPr>
            <a:endParaRPr lang="fr-FR"/>
          </a:p>
        </c:txPr>
        <c:crossAx val="440472680"/>
        <c:crosses val="autoZero"/>
        <c:auto val="1"/>
        <c:lblAlgn val="ctr"/>
        <c:lblOffset val="100"/>
        <c:noMultiLvlLbl val="0"/>
      </c:catAx>
      <c:valAx>
        <c:axId val="440472680"/>
        <c:scaling>
          <c:orientation val="minMax"/>
        </c:scaling>
        <c:delete val="0"/>
        <c:axPos val="l"/>
        <c:majorGridlines>
          <c:spPr>
            <a:ln>
              <a:solidFill>
                <a:srgbClr val="4F81BD">
                  <a:alpha val="50000"/>
                </a:srgbClr>
              </a:solidFill>
              <a:prstDash val="sysDot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Speedup</a:t>
                </a:r>
                <a:endParaRPr lang="cs-CZ" b="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 baseline="0"/>
            </a:pPr>
            <a:endParaRPr lang="fr-FR"/>
          </a:p>
        </c:txPr>
        <c:crossAx val="-2135129144"/>
        <c:crosses val="autoZero"/>
        <c:crossBetween val="midCat"/>
        <c:majorUnit val="0.5"/>
      </c:valAx>
    </c:plotArea>
    <c:legend>
      <c:legendPos val="r"/>
      <c:layout>
        <c:manualLayout>
          <c:xMode val="edge"/>
          <c:yMode val="edge"/>
          <c:x val="0.755007655293089"/>
          <c:y val="0.578364869531633"/>
          <c:w val="0.235733085447652"/>
          <c:h val="0.155763977743521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DD641-7A9C-4E93-A430-EE4560293903}" type="doc">
      <dgm:prSet loTypeId="urn:microsoft.com/office/officeart/2005/8/layout/hierarchy4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897A29-B4B3-46B0-B869-72C8F8AB5582}">
      <dgm:prSet phldrT="[Text]"/>
      <dgm:spPr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j-lt"/>
            </a:rPr>
            <a:t>Applications</a:t>
          </a:r>
          <a:endParaRPr lang="en-US" dirty="0">
            <a:latin typeface="+mj-lt"/>
          </a:endParaRPr>
        </a:p>
      </dgm:t>
    </dgm:pt>
    <dgm:pt modelId="{9A04B5F7-C9EF-4619-AEF7-F44B9325EBA0}" type="parTrans" cxnId="{15B381FD-ED7E-4756-BE86-59A7971F675B}">
      <dgm:prSet/>
      <dgm:spPr/>
      <dgm:t>
        <a:bodyPr/>
        <a:lstStyle/>
        <a:p>
          <a:endParaRPr lang="en-US"/>
        </a:p>
      </dgm:t>
    </dgm:pt>
    <dgm:pt modelId="{D2D87A68-F0A8-4C74-8B92-D1E4BCF437B0}" type="sibTrans" cxnId="{15B381FD-ED7E-4756-BE86-59A7971F675B}">
      <dgm:prSet/>
      <dgm:spPr/>
      <dgm:t>
        <a:bodyPr/>
        <a:lstStyle/>
        <a:p>
          <a:endParaRPr lang="en-US"/>
        </a:p>
      </dgm:t>
    </dgm:pt>
    <dgm:pt modelId="{EA457128-B3D4-4A3D-AEF1-7444B5DCE000}">
      <dgm:prSet phldrT="[Text]"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j-lt"/>
            </a:rPr>
            <a:t>GPU-accelerated libraries</a:t>
          </a:r>
          <a:endParaRPr lang="en-US" dirty="0">
            <a:latin typeface="+mj-lt"/>
          </a:endParaRPr>
        </a:p>
      </dgm:t>
    </dgm:pt>
    <dgm:pt modelId="{0CA9664B-5B21-41CD-8A1A-0C7CDDF3D958}" type="parTrans" cxnId="{89410C1F-E13A-4884-9000-ADDC85CED4FA}">
      <dgm:prSet/>
      <dgm:spPr/>
      <dgm:t>
        <a:bodyPr/>
        <a:lstStyle/>
        <a:p>
          <a:endParaRPr lang="en-US"/>
        </a:p>
      </dgm:t>
    </dgm:pt>
    <dgm:pt modelId="{C6C7F01B-22D3-4C08-904C-652F8E0E3027}" type="sibTrans" cxnId="{89410C1F-E13A-4884-9000-ADDC85CED4FA}">
      <dgm:prSet/>
      <dgm:spPr/>
      <dgm:t>
        <a:bodyPr/>
        <a:lstStyle/>
        <a:p>
          <a:endParaRPr lang="en-US"/>
        </a:p>
      </dgm:t>
    </dgm:pt>
    <dgm:pt modelId="{4662DF6D-1EFF-44E5-98FD-03EA333F427D}">
      <dgm:prSet phldrT="[Text]"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err="1" smtClean="0">
              <a:latin typeface="+mj-lt"/>
            </a:rPr>
            <a:t>OpenACC</a:t>
          </a:r>
          <a:r>
            <a:rPr lang="en-US" dirty="0" smtClean="0">
              <a:latin typeface="+mj-lt"/>
            </a:rPr>
            <a:t> Directives</a:t>
          </a:r>
          <a:endParaRPr lang="en-US" dirty="0">
            <a:latin typeface="+mj-lt"/>
          </a:endParaRPr>
        </a:p>
      </dgm:t>
    </dgm:pt>
    <dgm:pt modelId="{8726C95F-98EC-4121-B848-9349000CD495}" type="parTrans" cxnId="{72E9B2E5-C75A-4B75-9256-71B6C9A2E8BB}">
      <dgm:prSet/>
      <dgm:spPr/>
      <dgm:t>
        <a:bodyPr/>
        <a:lstStyle/>
        <a:p>
          <a:endParaRPr lang="en-US"/>
        </a:p>
      </dgm:t>
    </dgm:pt>
    <dgm:pt modelId="{40FDF3AE-1F96-42C6-AFA9-A87E9CAD8A29}" type="sibTrans" cxnId="{72E9B2E5-C75A-4B75-9256-71B6C9A2E8BB}">
      <dgm:prSet/>
      <dgm:spPr/>
      <dgm:t>
        <a:bodyPr/>
        <a:lstStyle/>
        <a:p>
          <a:endParaRPr lang="en-US"/>
        </a:p>
      </dgm:t>
    </dgm:pt>
    <dgm:pt modelId="{EFCB5FCF-451A-4606-99CB-83D412844625}">
      <dgm:prSet phldrT="[Text]"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j-lt"/>
            </a:rPr>
            <a:t>Programming Languages</a:t>
          </a:r>
          <a:endParaRPr lang="en-US" dirty="0">
            <a:latin typeface="+mj-lt"/>
          </a:endParaRPr>
        </a:p>
      </dgm:t>
    </dgm:pt>
    <dgm:pt modelId="{1E859DF2-653D-400E-A4BC-3545D043E81E}" type="parTrans" cxnId="{671DBC11-E406-4F7E-9246-4400FF98E993}">
      <dgm:prSet/>
      <dgm:spPr/>
      <dgm:t>
        <a:bodyPr/>
        <a:lstStyle/>
        <a:p>
          <a:endParaRPr lang="en-US"/>
        </a:p>
      </dgm:t>
    </dgm:pt>
    <dgm:pt modelId="{FC53C323-0A81-493B-A8FF-6DB743DFA496}" type="sibTrans" cxnId="{671DBC11-E406-4F7E-9246-4400FF98E993}">
      <dgm:prSet/>
      <dgm:spPr/>
      <dgm:t>
        <a:bodyPr/>
        <a:lstStyle/>
        <a:p>
          <a:endParaRPr lang="en-US"/>
        </a:p>
      </dgm:t>
    </dgm:pt>
    <dgm:pt modelId="{3DB6F5B0-9392-4A23-A2B9-801D308F0FF7}" type="pres">
      <dgm:prSet presAssocID="{CFDDD641-7A9C-4E93-A430-EE456029390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69D6167-C2D0-4230-9C34-F71620270CEE}" type="pres">
      <dgm:prSet presAssocID="{43897A29-B4B3-46B0-B869-72C8F8AB5582}" presName="vertOne" presStyleCnt="0"/>
      <dgm:spPr/>
    </dgm:pt>
    <dgm:pt modelId="{A8721910-68AB-44C2-895F-47C97650F8F8}" type="pres">
      <dgm:prSet presAssocID="{43897A29-B4B3-46B0-B869-72C8F8AB5582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4CCB94-81C2-4B99-88FC-9250C8D33C7E}" type="pres">
      <dgm:prSet presAssocID="{43897A29-B4B3-46B0-B869-72C8F8AB5582}" presName="parTransOne" presStyleCnt="0"/>
      <dgm:spPr/>
    </dgm:pt>
    <dgm:pt modelId="{09FBA801-89EC-4924-915E-2A1C844A84D6}" type="pres">
      <dgm:prSet presAssocID="{43897A29-B4B3-46B0-B869-72C8F8AB5582}" presName="horzOne" presStyleCnt="0"/>
      <dgm:spPr/>
    </dgm:pt>
    <dgm:pt modelId="{7B2395C9-FA9D-4795-86DB-E439A21C1C54}" type="pres">
      <dgm:prSet presAssocID="{EA457128-B3D4-4A3D-AEF1-7444B5DCE000}" presName="vertTwo" presStyleCnt="0"/>
      <dgm:spPr/>
    </dgm:pt>
    <dgm:pt modelId="{DA972AFD-DF73-4083-9B46-4943E1738E81}" type="pres">
      <dgm:prSet presAssocID="{EA457128-B3D4-4A3D-AEF1-7444B5DCE000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1B29E1-C76B-4905-9F63-1C8426418E50}" type="pres">
      <dgm:prSet presAssocID="{EA457128-B3D4-4A3D-AEF1-7444B5DCE000}" presName="horzTwo" presStyleCnt="0"/>
      <dgm:spPr/>
    </dgm:pt>
    <dgm:pt modelId="{CE076B36-E63A-42D0-9F95-672BE4EE7C77}" type="pres">
      <dgm:prSet presAssocID="{C6C7F01B-22D3-4C08-904C-652F8E0E3027}" presName="sibSpaceTwo" presStyleCnt="0"/>
      <dgm:spPr/>
    </dgm:pt>
    <dgm:pt modelId="{DCB9327B-90F5-470D-8762-CDD414DB780A}" type="pres">
      <dgm:prSet presAssocID="{4662DF6D-1EFF-44E5-98FD-03EA333F427D}" presName="vertTwo" presStyleCnt="0"/>
      <dgm:spPr/>
    </dgm:pt>
    <dgm:pt modelId="{831FB91B-2328-44BB-8A23-C2569F50B24C}" type="pres">
      <dgm:prSet presAssocID="{4662DF6D-1EFF-44E5-98FD-03EA333F427D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3F5614-BDB2-4C9B-9F54-6E089D6EC9DC}" type="pres">
      <dgm:prSet presAssocID="{4662DF6D-1EFF-44E5-98FD-03EA333F427D}" presName="horzTwo" presStyleCnt="0"/>
      <dgm:spPr/>
    </dgm:pt>
    <dgm:pt modelId="{D948085E-AC21-4180-B0A0-7E82845A5321}" type="pres">
      <dgm:prSet presAssocID="{40FDF3AE-1F96-42C6-AFA9-A87E9CAD8A29}" presName="sibSpaceTwo" presStyleCnt="0"/>
      <dgm:spPr/>
    </dgm:pt>
    <dgm:pt modelId="{AF0D7134-321D-45C1-9995-87CFC9B63432}" type="pres">
      <dgm:prSet presAssocID="{EFCB5FCF-451A-4606-99CB-83D412844625}" presName="vertTwo" presStyleCnt="0"/>
      <dgm:spPr/>
    </dgm:pt>
    <dgm:pt modelId="{C7DE8499-AE5E-4DE4-B5C4-1D45D63C4316}" type="pres">
      <dgm:prSet presAssocID="{EFCB5FCF-451A-4606-99CB-83D41284462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E9FC9D-26D5-4BB1-A699-85FC1367C1A7}" type="pres">
      <dgm:prSet presAssocID="{EFCB5FCF-451A-4606-99CB-83D412844625}" presName="horzTwo" presStyleCnt="0"/>
      <dgm:spPr/>
    </dgm:pt>
  </dgm:ptLst>
  <dgm:cxnLst>
    <dgm:cxn modelId="{B9255B66-B5A0-A343-96AF-9A0E9E84227C}" type="presOf" srcId="{43897A29-B4B3-46B0-B869-72C8F8AB5582}" destId="{A8721910-68AB-44C2-895F-47C97650F8F8}" srcOrd="0" destOrd="0" presId="urn:microsoft.com/office/officeart/2005/8/layout/hierarchy4"/>
    <dgm:cxn modelId="{671DBC11-E406-4F7E-9246-4400FF98E993}" srcId="{43897A29-B4B3-46B0-B869-72C8F8AB5582}" destId="{EFCB5FCF-451A-4606-99CB-83D412844625}" srcOrd="2" destOrd="0" parTransId="{1E859DF2-653D-400E-A4BC-3545D043E81E}" sibTransId="{FC53C323-0A81-493B-A8FF-6DB743DFA496}"/>
    <dgm:cxn modelId="{31E6493D-92EA-B047-8FB2-03F386C93DDB}" type="presOf" srcId="{CFDDD641-7A9C-4E93-A430-EE4560293903}" destId="{3DB6F5B0-9392-4A23-A2B9-801D308F0FF7}" srcOrd="0" destOrd="0" presId="urn:microsoft.com/office/officeart/2005/8/layout/hierarchy4"/>
    <dgm:cxn modelId="{72E9B2E5-C75A-4B75-9256-71B6C9A2E8BB}" srcId="{43897A29-B4B3-46B0-B869-72C8F8AB5582}" destId="{4662DF6D-1EFF-44E5-98FD-03EA333F427D}" srcOrd="1" destOrd="0" parTransId="{8726C95F-98EC-4121-B848-9349000CD495}" sibTransId="{40FDF3AE-1F96-42C6-AFA9-A87E9CAD8A29}"/>
    <dgm:cxn modelId="{52C094FC-3375-4043-BB21-26A3708C8F76}" type="presOf" srcId="{EFCB5FCF-451A-4606-99CB-83D412844625}" destId="{C7DE8499-AE5E-4DE4-B5C4-1D45D63C4316}" srcOrd="0" destOrd="0" presId="urn:microsoft.com/office/officeart/2005/8/layout/hierarchy4"/>
    <dgm:cxn modelId="{15B381FD-ED7E-4756-BE86-59A7971F675B}" srcId="{CFDDD641-7A9C-4E93-A430-EE4560293903}" destId="{43897A29-B4B3-46B0-B869-72C8F8AB5582}" srcOrd="0" destOrd="0" parTransId="{9A04B5F7-C9EF-4619-AEF7-F44B9325EBA0}" sibTransId="{D2D87A68-F0A8-4C74-8B92-D1E4BCF437B0}"/>
    <dgm:cxn modelId="{C573FEBE-4528-2041-A0D8-9F4D1E9354CE}" type="presOf" srcId="{4662DF6D-1EFF-44E5-98FD-03EA333F427D}" destId="{831FB91B-2328-44BB-8A23-C2569F50B24C}" srcOrd="0" destOrd="0" presId="urn:microsoft.com/office/officeart/2005/8/layout/hierarchy4"/>
    <dgm:cxn modelId="{89410C1F-E13A-4884-9000-ADDC85CED4FA}" srcId="{43897A29-B4B3-46B0-B869-72C8F8AB5582}" destId="{EA457128-B3D4-4A3D-AEF1-7444B5DCE000}" srcOrd="0" destOrd="0" parTransId="{0CA9664B-5B21-41CD-8A1A-0C7CDDF3D958}" sibTransId="{C6C7F01B-22D3-4C08-904C-652F8E0E3027}"/>
    <dgm:cxn modelId="{A9B385F7-24EA-CA4B-A9A6-5570CBCBE6A7}" type="presOf" srcId="{EA457128-B3D4-4A3D-AEF1-7444B5DCE000}" destId="{DA972AFD-DF73-4083-9B46-4943E1738E81}" srcOrd="0" destOrd="0" presId="urn:microsoft.com/office/officeart/2005/8/layout/hierarchy4"/>
    <dgm:cxn modelId="{C31DC57C-FF66-1643-9A1E-AB573980A284}" type="presParOf" srcId="{3DB6F5B0-9392-4A23-A2B9-801D308F0FF7}" destId="{469D6167-C2D0-4230-9C34-F71620270CEE}" srcOrd="0" destOrd="0" presId="urn:microsoft.com/office/officeart/2005/8/layout/hierarchy4"/>
    <dgm:cxn modelId="{2D7A98A6-EF32-744A-BD07-4156E68B9014}" type="presParOf" srcId="{469D6167-C2D0-4230-9C34-F71620270CEE}" destId="{A8721910-68AB-44C2-895F-47C97650F8F8}" srcOrd="0" destOrd="0" presId="urn:microsoft.com/office/officeart/2005/8/layout/hierarchy4"/>
    <dgm:cxn modelId="{BA09F924-838B-7F4F-B204-DC16842A4325}" type="presParOf" srcId="{469D6167-C2D0-4230-9C34-F71620270CEE}" destId="{984CCB94-81C2-4B99-88FC-9250C8D33C7E}" srcOrd="1" destOrd="0" presId="urn:microsoft.com/office/officeart/2005/8/layout/hierarchy4"/>
    <dgm:cxn modelId="{0DE2D20A-4286-324C-900A-1DEF00A3FBEE}" type="presParOf" srcId="{469D6167-C2D0-4230-9C34-F71620270CEE}" destId="{09FBA801-89EC-4924-915E-2A1C844A84D6}" srcOrd="2" destOrd="0" presId="urn:microsoft.com/office/officeart/2005/8/layout/hierarchy4"/>
    <dgm:cxn modelId="{BC8BD577-DBE9-E946-9C8D-0983D7AB5514}" type="presParOf" srcId="{09FBA801-89EC-4924-915E-2A1C844A84D6}" destId="{7B2395C9-FA9D-4795-86DB-E439A21C1C54}" srcOrd="0" destOrd="0" presId="urn:microsoft.com/office/officeart/2005/8/layout/hierarchy4"/>
    <dgm:cxn modelId="{CD955027-42B4-B847-A793-099AF668F0AD}" type="presParOf" srcId="{7B2395C9-FA9D-4795-86DB-E439A21C1C54}" destId="{DA972AFD-DF73-4083-9B46-4943E1738E81}" srcOrd="0" destOrd="0" presId="urn:microsoft.com/office/officeart/2005/8/layout/hierarchy4"/>
    <dgm:cxn modelId="{0343AB4D-98EB-5B44-82E0-58DCF83692A2}" type="presParOf" srcId="{7B2395C9-FA9D-4795-86DB-E439A21C1C54}" destId="{FD1B29E1-C76B-4905-9F63-1C8426418E50}" srcOrd="1" destOrd="0" presId="urn:microsoft.com/office/officeart/2005/8/layout/hierarchy4"/>
    <dgm:cxn modelId="{36B84C64-4302-244B-81B9-8F2483D0C02E}" type="presParOf" srcId="{09FBA801-89EC-4924-915E-2A1C844A84D6}" destId="{CE076B36-E63A-42D0-9F95-672BE4EE7C77}" srcOrd="1" destOrd="0" presId="urn:microsoft.com/office/officeart/2005/8/layout/hierarchy4"/>
    <dgm:cxn modelId="{DB46B686-C5BD-404B-A486-6FA6FD5DB9F2}" type="presParOf" srcId="{09FBA801-89EC-4924-915E-2A1C844A84D6}" destId="{DCB9327B-90F5-470D-8762-CDD414DB780A}" srcOrd="2" destOrd="0" presId="urn:microsoft.com/office/officeart/2005/8/layout/hierarchy4"/>
    <dgm:cxn modelId="{9FBD19AE-B2DF-0F42-A0A6-C197994880BE}" type="presParOf" srcId="{DCB9327B-90F5-470D-8762-CDD414DB780A}" destId="{831FB91B-2328-44BB-8A23-C2569F50B24C}" srcOrd="0" destOrd="0" presId="urn:microsoft.com/office/officeart/2005/8/layout/hierarchy4"/>
    <dgm:cxn modelId="{D08E083E-49E8-974C-8306-BB7942FABA0F}" type="presParOf" srcId="{DCB9327B-90F5-470D-8762-CDD414DB780A}" destId="{B33F5614-BDB2-4C9B-9F54-6E089D6EC9DC}" srcOrd="1" destOrd="0" presId="urn:microsoft.com/office/officeart/2005/8/layout/hierarchy4"/>
    <dgm:cxn modelId="{DE6BAF3F-48DA-AD43-B739-A944EE798735}" type="presParOf" srcId="{09FBA801-89EC-4924-915E-2A1C844A84D6}" destId="{D948085E-AC21-4180-B0A0-7E82845A5321}" srcOrd="3" destOrd="0" presId="urn:microsoft.com/office/officeart/2005/8/layout/hierarchy4"/>
    <dgm:cxn modelId="{4FC4C3D9-4DE2-1844-BAB7-B28FA3079403}" type="presParOf" srcId="{09FBA801-89EC-4924-915E-2A1C844A84D6}" destId="{AF0D7134-321D-45C1-9995-87CFC9B63432}" srcOrd="4" destOrd="0" presId="urn:microsoft.com/office/officeart/2005/8/layout/hierarchy4"/>
    <dgm:cxn modelId="{2DA04F03-A2AF-5548-9117-548A88BD3917}" type="presParOf" srcId="{AF0D7134-321D-45C1-9995-87CFC9B63432}" destId="{C7DE8499-AE5E-4DE4-B5C4-1D45D63C4316}" srcOrd="0" destOrd="0" presId="urn:microsoft.com/office/officeart/2005/8/layout/hierarchy4"/>
    <dgm:cxn modelId="{51247EF3-6471-E249-A190-B2AA36BFCB5A}" type="presParOf" srcId="{AF0D7134-321D-45C1-9995-87CFC9B63432}" destId="{66E9FC9D-26D5-4BB1-A699-85FC1367C1A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EB6EB2-A7B4-43D0-85ED-FB2F59ECE636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F16DED1-4F51-4190-91DE-772959C2E001}">
      <dgm:prSet phldrT="[Text]"/>
      <dgm:spPr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dirty="0" err="1" smtClean="0"/>
            <a:t>cuFFT</a:t>
          </a:r>
          <a:r>
            <a:rPr lang="en-US" dirty="0" smtClean="0"/>
            <a:t>, </a:t>
          </a:r>
          <a:r>
            <a:rPr lang="en-US" dirty="0" err="1" smtClean="0"/>
            <a:t>cuBLAS</a:t>
          </a:r>
          <a:r>
            <a:rPr lang="en-US" dirty="0" smtClean="0"/>
            <a:t>, Thrust, NPP, IMSL, CULA, </a:t>
          </a:r>
          <a:r>
            <a:rPr lang="en-US" dirty="0" err="1" smtClean="0"/>
            <a:t>cuRAND</a:t>
          </a:r>
          <a:r>
            <a:rPr lang="en-US" dirty="0" smtClean="0"/>
            <a:t>, etc.</a:t>
          </a:r>
          <a:endParaRPr lang="en-US" dirty="0"/>
        </a:p>
      </dgm:t>
    </dgm:pt>
    <dgm:pt modelId="{D86211FB-BBD3-42FC-8936-717EFDCC1C2F}" type="parTrans" cxnId="{CF14401A-0367-46AC-A4E4-FD120B8F8612}">
      <dgm:prSet/>
      <dgm:spPr/>
      <dgm:t>
        <a:bodyPr/>
        <a:lstStyle/>
        <a:p>
          <a:endParaRPr lang="en-US"/>
        </a:p>
      </dgm:t>
    </dgm:pt>
    <dgm:pt modelId="{3864A0D4-0B36-4E73-B301-AB0536907AAD}" type="sibTrans" cxnId="{CF14401A-0367-46AC-A4E4-FD120B8F8612}">
      <dgm:prSet/>
      <dgm:spPr/>
      <dgm:t>
        <a:bodyPr/>
        <a:lstStyle/>
        <a:p>
          <a:endParaRPr lang="en-US"/>
        </a:p>
      </dgm:t>
    </dgm:pt>
    <dgm:pt modelId="{41BD20E5-FCE7-4F53-926A-403C8D027AA7}">
      <dgm:prSet phldrT="[Text]"/>
      <dgm:spPr/>
      <dgm:t>
        <a:bodyPr/>
        <a:lstStyle/>
        <a:p>
          <a:r>
            <a:rPr lang="en-US" dirty="0" smtClean="0"/>
            <a:t>PGI Accelerator</a:t>
          </a:r>
          <a:endParaRPr lang="en-US" dirty="0"/>
        </a:p>
      </dgm:t>
    </dgm:pt>
    <dgm:pt modelId="{7BFD182D-9150-4562-9AD1-1574706E9572}" type="parTrans" cxnId="{19BFED10-5C62-4D9D-8545-B23D31FFEDB7}">
      <dgm:prSet/>
      <dgm:spPr/>
      <dgm:t>
        <a:bodyPr/>
        <a:lstStyle/>
        <a:p>
          <a:endParaRPr lang="en-US"/>
        </a:p>
      </dgm:t>
    </dgm:pt>
    <dgm:pt modelId="{5BD87DF6-DF11-4AF4-864F-D47EF2AC7A95}" type="sibTrans" cxnId="{19BFED10-5C62-4D9D-8545-B23D31FFEDB7}">
      <dgm:prSet/>
      <dgm:spPr/>
      <dgm:t>
        <a:bodyPr/>
        <a:lstStyle/>
        <a:p>
          <a:endParaRPr lang="en-US"/>
        </a:p>
      </dgm:t>
    </dgm:pt>
    <dgm:pt modelId="{8FBB48C8-13E0-4888-B051-61B65CF5C937}">
      <dgm:prSet phldrT="[Text]"/>
      <dgm:spPr/>
      <dgm:t>
        <a:bodyPr/>
        <a:lstStyle/>
        <a:p>
          <a:r>
            <a:rPr lang="en-US" dirty="0" smtClean="0"/>
            <a:t>C/C++, Fortran, Python, Java, etc.</a:t>
          </a:r>
          <a:endParaRPr lang="en-US" dirty="0"/>
        </a:p>
      </dgm:t>
    </dgm:pt>
    <dgm:pt modelId="{00C3C0DA-9F8F-4E15-B40F-EF12D1EAD929}" type="parTrans" cxnId="{C6CDA5C2-816D-4A14-9BE9-1FDAE23DF7F8}">
      <dgm:prSet/>
      <dgm:spPr/>
      <dgm:t>
        <a:bodyPr/>
        <a:lstStyle/>
        <a:p>
          <a:endParaRPr lang="en-US"/>
        </a:p>
      </dgm:t>
    </dgm:pt>
    <dgm:pt modelId="{3399357D-EE6C-4868-887B-2189B6A65BC6}" type="sibTrans" cxnId="{C6CDA5C2-816D-4A14-9BE9-1FDAE23DF7F8}">
      <dgm:prSet/>
      <dgm:spPr/>
      <dgm:t>
        <a:bodyPr/>
        <a:lstStyle/>
        <a:p>
          <a:endParaRPr lang="en-US"/>
        </a:p>
      </dgm:t>
    </dgm:pt>
    <dgm:pt modelId="{E2961693-42F8-4572-BE82-8B04EAA13C85}" type="pres">
      <dgm:prSet presAssocID="{0EEB6EB2-A7B4-43D0-85ED-FB2F59ECE63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AE8D8E-DCEC-4D16-AF74-D6F313D4F544}" type="pres">
      <dgm:prSet presAssocID="{7F16DED1-4F51-4190-91DE-772959C2E001}" presName="node" presStyleLbl="node1" presStyleIdx="0" presStyleCnt="3" custScaleX="116055" custLinFactNeighborX="-390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DB5A88-86A8-40C9-9B9C-CA6EDE24E93C}" type="pres">
      <dgm:prSet presAssocID="{3864A0D4-0B36-4E73-B301-AB0536907AAD}" presName="sibTrans" presStyleCnt="0"/>
      <dgm:spPr/>
    </dgm:pt>
    <dgm:pt modelId="{296111C7-A443-4D51-A9DB-38D8763ED4F7}" type="pres">
      <dgm:prSet presAssocID="{41BD20E5-FCE7-4F53-926A-403C8D027AA7}" presName="node" presStyleLbl="node1" presStyleIdx="1" presStyleCnt="3" custScaleX="113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DA401-28B6-4001-90BD-7E97A6980119}" type="pres">
      <dgm:prSet presAssocID="{5BD87DF6-DF11-4AF4-864F-D47EF2AC7A95}" presName="sibTrans" presStyleCnt="0"/>
      <dgm:spPr/>
    </dgm:pt>
    <dgm:pt modelId="{F5A857FA-1DA7-40FF-9E61-5DE9583384B9}" type="pres">
      <dgm:prSet presAssocID="{8FBB48C8-13E0-4888-B051-61B65CF5C937}" presName="node" presStyleLbl="node1" presStyleIdx="2" presStyleCnt="3" custScaleX="109848" custLinFactNeighborX="43215" custLinFactNeighborY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326769-5A77-E041-B5C6-B02D4017BC7A}" type="presOf" srcId="{7F16DED1-4F51-4190-91DE-772959C2E001}" destId="{00AE8D8E-DCEC-4D16-AF74-D6F313D4F544}" srcOrd="0" destOrd="0" presId="urn:microsoft.com/office/officeart/2005/8/layout/default"/>
    <dgm:cxn modelId="{407C3F04-F400-8A4A-88C3-335DEC6E2534}" type="presOf" srcId="{41BD20E5-FCE7-4F53-926A-403C8D027AA7}" destId="{296111C7-A443-4D51-A9DB-38D8763ED4F7}" srcOrd="0" destOrd="0" presId="urn:microsoft.com/office/officeart/2005/8/layout/default"/>
    <dgm:cxn modelId="{C6CDA5C2-816D-4A14-9BE9-1FDAE23DF7F8}" srcId="{0EEB6EB2-A7B4-43D0-85ED-FB2F59ECE636}" destId="{8FBB48C8-13E0-4888-B051-61B65CF5C937}" srcOrd="2" destOrd="0" parTransId="{00C3C0DA-9F8F-4E15-B40F-EF12D1EAD929}" sibTransId="{3399357D-EE6C-4868-887B-2189B6A65BC6}"/>
    <dgm:cxn modelId="{19BFED10-5C62-4D9D-8545-B23D31FFEDB7}" srcId="{0EEB6EB2-A7B4-43D0-85ED-FB2F59ECE636}" destId="{41BD20E5-FCE7-4F53-926A-403C8D027AA7}" srcOrd="1" destOrd="0" parTransId="{7BFD182D-9150-4562-9AD1-1574706E9572}" sibTransId="{5BD87DF6-DF11-4AF4-864F-D47EF2AC7A95}"/>
    <dgm:cxn modelId="{77B462B7-A867-8742-90C2-00EBC05E2BC0}" type="presOf" srcId="{0EEB6EB2-A7B4-43D0-85ED-FB2F59ECE636}" destId="{E2961693-42F8-4572-BE82-8B04EAA13C85}" srcOrd="0" destOrd="0" presId="urn:microsoft.com/office/officeart/2005/8/layout/default"/>
    <dgm:cxn modelId="{2B0CCC73-DBC4-3141-B728-F3E1A976287C}" type="presOf" srcId="{8FBB48C8-13E0-4888-B051-61B65CF5C937}" destId="{F5A857FA-1DA7-40FF-9E61-5DE9583384B9}" srcOrd="0" destOrd="0" presId="urn:microsoft.com/office/officeart/2005/8/layout/default"/>
    <dgm:cxn modelId="{CF14401A-0367-46AC-A4E4-FD120B8F8612}" srcId="{0EEB6EB2-A7B4-43D0-85ED-FB2F59ECE636}" destId="{7F16DED1-4F51-4190-91DE-772959C2E001}" srcOrd="0" destOrd="0" parTransId="{D86211FB-BBD3-42FC-8936-717EFDCC1C2F}" sibTransId="{3864A0D4-0B36-4E73-B301-AB0536907AAD}"/>
    <dgm:cxn modelId="{35F7DDE6-A5FB-8649-9919-6E72633E2B9B}" type="presParOf" srcId="{E2961693-42F8-4572-BE82-8B04EAA13C85}" destId="{00AE8D8E-DCEC-4D16-AF74-D6F313D4F544}" srcOrd="0" destOrd="0" presId="urn:microsoft.com/office/officeart/2005/8/layout/default"/>
    <dgm:cxn modelId="{5827810C-70B8-7443-8FCA-E0F38B4C6304}" type="presParOf" srcId="{E2961693-42F8-4572-BE82-8B04EAA13C85}" destId="{9BDB5A88-86A8-40C9-9B9C-CA6EDE24E93C}" srcOrd="1" destOrd="0" presId="urn:microsoft.com/office/officeart/2005/8/layout/default"/>
    <dgm:cxn modelId="{FF0C6A23-9AE4-6C47-BC4B-B05670AACE55}" type="presParOf" srcId="{E2961693-42F8-4572-BE82-8B04EAA13C85}" destId="{296111C7-A443-4D51-A9DB-38D8763ED4F7}" srcOrd="2" destOrd="0" presId="urn:microsoft.com/office/officeart/2005/8/layout/default"/>
    <dgm:cxn modelId="{E91FE4EB-248B-1B44-81AA-837B7C74526D}" type="presParOf" srcId="{E2961693-42F8-4572-BE82-8B04EAA13C85}" destId="{F95DA401-28B6-4001-90BD-7E97A6980119}" srcOrd="3" destOrd="0" presId="urn:microsoft.com/office/officeart/2005/8/layout/default"/>
    <dgm:cxn modelId="{3F10393A-CC65-F245-A18E-D36DAF08470D}" type="presParOf" srcId="{E2961693-42F8-4572-BE82-8B04EAA13C85}" destId="{F5A857FA-1DA7-40FF-9E61-5DE9583384B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21910-68AB-44C2-895F-47C97650F8F8}">
      <dsp:nvSpPr>
        <dsp:cNvPr id="0" name=""/>
        <dsp:cNvSpPr/>
      </dsp:nvSpPr>
      <dsp:spPr>
        <a:xfrm>
          <a:off x="2190" y="44"/>
          <a:ext cx="6091618" cy="889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+mj-lt"/>
            </a:rPr>
            <a:t>Applications</a:t>
          </a:r>
          <a:endParaRPr lang="en-US" sz="3800" kern="1200" dirty="0">
            <a:latin typeface="+mj-lt"/>
          </a:endParaRPr>
        </a:p>
      </dsp:txBody>
      <dsp:txXfrm>
        <a:off x="28247" y="26101"/>
        <a:ext cx="6039504" cy="837536"/>
      </dsp:txXfrm>
    </dsp:sp>
    <dsp:sp modelId="{DA972AFD-DF73-4083-9B46-4943E1738E81}">
      <dsp:nvSpPr>
        <dsp:cNvPr id="0" name=""/>
        <dsp:cNvSpPr/>
      </dsp:nvSpPr>
      <dsp:spPr>
        <a:xfrm>
          <a:off x="2190" y="1046547"/>
          <a:ext cx="1922859" cy="8896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GPU-accelerated libraries</a:t>
          </a:r>
          <a:endParaRPr lang="en-US" sz="1900" kern="1200" dirty="0">
            <a:latin typeface="+mj-lt"/>
          </a:endParaRPr>
        </a:p>
      </dsp:txBody>
      <dsp:txXfrm>
        <a:off x="28247" y="1072604"/>
        <a:ext cx="1870745" cy="837536"/>
      </dsp:txXfrm>
    </dsp:sp>
    <dsp:sp modelId="{831FB91B-2328-44BB-8A23-C2569F50B24C}">
      <dsp:nvSpPr>
        <dsp:cNvPr id="0" name=""/>
        <dsp:cNvSpPr/>
      </dsp:nvSpPr>
      <dsp:spPr>
        <a:xfrm>
          <a:off x="2086570" y="1046547"/>
          <a:ext cx="1922859" cy="8896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latin typeface="+mj-lt"/>
            </a:rPr>
            <a:t>OpenACC</a:t>
          </a:r>
          <a:r>
            <a:rPr lang="en-US" sz="1900" kern="1200" dirty="0" smtClean="0">
              <a:latin typeface="+mj-lt"/>
            </a:rPr>
            <a:t> Directives</a:t>
          </a:r>
          <a:endParaRPr lang="en-US" sz="1900" kern="1200" dirty="0">
            <a:latin typeface="+mj-lt"/>
          </a:endParaRPr>
        </a:p>
      </dsp:txBody>
      <dsp:txXfrm>
        <a:off x="2112627" y="1072604"/>
        <a:ext cx="1870745" cy="837536"/>
      </dsp:txXfrm>
    </dsp:sp>
    <dsp:sp modelId="{C7DE8499-AE5E-4DE4-B5C4-1D45D63C4316}">
      <dsp:nvSpPr>
        <dsp:cNvPr id="0" name=""/>
        <dsp:cNvSpPr/>
      </dsp:nvSpPr>
      <dsp:spPr>
        <a:xfrm>
          <a:off x="4170949" y="1046547"/>
          <a:ext cx="1922859" cy="8896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j-lt"/>
            </a:rPr>
            <a:t>Programming Languages</a:t>
          </a:r>
          <a:endParaRPr lang="en-US" sz="1900" kern="1200" dirty="0">
            <a:latin typeface="+mj-lt"/>
          </a:endParaRPr>
        </a:p>
      </dsp:txBody>
      <dsp:txXfrm>
        <a:off x="4197006" y="1072604"/>
        <a:ext cx="1870745" cy="837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E8D8E-DCEC-4D16-AF74-D6F313D4F544}">
      <dsp:nvSpPr>
        <dsp:cNvPr id="0" name=""/>
        <dsp:cNvSpPr/>
      </dsp:nvSpPr>
      <dsp:spPr>
        <a:xfrm>
          <a:off x="639392" y="405"/>
          <a:ext cx="1781848" cy="9212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cuFFT</a:t>
          </a:r>
          <a:r>
            <a:rPr lang="en-US" sz="1600" kern="1200" dirty="0" smtClean="0"/>
            <a:t>, </a:t>
          </a:r>
          <a:r>
            <a:rPr lang="en-US" sz="1600" kern="1200" dirty="0" err="1" smtClean="0"/>
            <a:t>cuBLAS</a:t>
          </a:r>
          <a:r>
            <a:rPr lang="en-US" sz="1600" kern="1200" dirty="0" smtClean="0"/>
            <a:t>, Thrust, NPP, IMSL, CULA, </a:t>
          </a:r>
          <a:r>
            <a:rPr lang="en-US" sz="1600" kern="1200" dirty="0" err="1" smtClean="0"/>
            <a:t>cuRAND</a:t>
          </a:r>
          <a:r>
            <a:rPr lang="en-US" sz="1600" kern="1200" dirty="0" smtClean="0"/>
            <a:t>, etc.</a:t>
          </a:r>
          <a:endParaRPr lang="en-US" sz="1600" kern="1200" dirty="0"/>
        </a:p>
      </dsp:txBody>
      <dsp:txXfrm>
        <a:off x="639392" y="405"/>
        <a:ext cx="1781848" cy="921208"/>
      </dsp:txXfrm>
    </dsp:sp>
    <dsp:sp modelId="{296111C7-A443-4D51-A9DB-38D8763ED4F7}">
      <dsp:nvSpPr>
        <dsp:cNvPr id="0" name=""/>
        <dsp:cNvSpPr/>
      </dsp:nvSpPr>
      <dsp:spPr>
        <a:xfrm>
          <a:off x="3174927" y="405"/>
          <a:ext cx="1746443" cy="9212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PGI Accelerator</a:t>
          </a:r>
          <a:endParaRPr lang="en-US" sz="1600" kern="1200" dirty="0"/>
        </a:p>
      </dsp:txBody>
      <dsp:txXfrm>
        <a:off x="3174927" y="405"/>
        <a:ext cx="1746443" cy="921208"/>
      </dsp:txXfrm>
    </dsp:sp>
    <dsp:sp modelId="{F5A857FA-1DA7-40FF-9E61-5DE9583384B9}">
      <dsp:nvSpPr>
        <dsp:cNvPr id="0" name=""/>
        <dsp:cNvSpPr/>
      </dsp:nvSpPr>
      <dsp:spPr>
        <a:xfrm>
          <a:off x="5738406" y="516"/>
          <a:ext cx="1686549" cy="9212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C/C++, Fortran, Python, Java, etc.</a:t>
          </a:r>
          <a:endParaRPr lang="en-US" sz="1600" kern="1200" dirty="0"/>
        </a:p>
      </dsp:txBody>
      <dsp:txXfrm>
        <a:off x="5738406" y="516"/>
        <a:ext cx="1686549" cy="921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CDF6-1DED-1F4F-86DC-988338FC32BD}" type="datetimeFigureOut">
              <a:rPr lang="fr-FR" smtClean="0"/>
              <a:t>16/08/16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A37B2-B2D4-B04A-9E77-CB7EF5D541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4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4153-0110-D048-9462-6DC0CDCAF890}" type="datetimeFigureOut">
              <a:rPr lang="fr-FR" smtClean="0"/>
              <a:t>16/08/16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98-CF60-444D-8BBB-7445E249DA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24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A1D818-4746-D24C-A0C3-8FCEF99C2020}" type="datetime1">
              <a:rPr lang="fr-FR" smtClean="0"/>
              <a:t>16/08/16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P. Esling - Music Machine Learning</a:t>
            </a:r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9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1759-203D-644D-A1E2-512D2689DB86}" type="datetime1">
              <a:rPr lang="fr-FR" smtClean="0"/>
              <a:t>16/08/16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154E-F85F-284B-A934-C5F73FA818A1}" type="datetime1">
              <a:rPr lang="fr-FR" smtClean="0"/>
              <a:t>16/08/16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0BC8-B7EC-604B-9F53-D0AF4A3B15BF}" type="datetime1">
              <a:rPr lang="fr-FR" smtClean="0"/>
              <a:t>16/08/16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980039D-9F81-A34A-87D2-FC40565892E1}" type="datetime1">
              <a:rPr lang="fr-FR" smtClean="0"/>
              <a:t>16/08/16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P. Esling - Music Machine Learning</a:t>
            </a:r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1A19-73C1-8549-A658-7650A2D6F27E}" type="datetime1">
              <a:rPr lang="fr-FR" smtClean="0"/>
              <a:t>16/08/16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027F-AC59-564C-83AA-4127523CE381}" type="datetime1">
              <a:rPr lang="fr-FR" smtClean="0"/>
              <a:t>16/08/16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AFC5-3B56-6845-B410-8BA34FB14D78}" type="datetime1">
              <a:rPr lang="fr-FR" smtClean="0"/>
              <a:t>16/08/16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D560-D8E7-684F-8750-B6B53D0F1B4C}" type="datetime1">
              <a:rPr lang="fr-FR" smtClean="0"/>
              <a:t>16/08/16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914B2-7C7D-6346-A8E1-C75A3002EAC1}" type="datetime1">
              <a:rPr lang="fr-FR" smtClean="0"/>
              <a:t>16/08/16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1556-0F62-E341-902C-3F6EA0B13DE4}" type="datetime1">
              <a:rPr lang="fr-FR" smtClean="0"/>
              <a:t>16/08/16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57092-B69F-DC49-8C41-E091996A4D91}" type="datetime1">
              <a:rPr lang="fr-FR" smtClean="0"/>
              <a:t>16/08/16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esling@ircam.f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g"/><Relationship Id="rId5" Type="http://schemas.openxmlformats.org/officeDocument/2006/relationships/image" Target="../media/image7.emf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chart" Target="../charts/char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chart" Target="../charts/char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 smtClean="0"/>
              <a:t>Music Machine Learning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 smtClean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 smtClean="0"/>
              <a:t>Philippe Esling</a:t>
            </a:r>
            <a:r>
              <a:rPr lang="fr-FR" sz="2200" dirty="0" smtClean="0"/>
              <a:t> (</a:t>
            </a:r>
            <a:r>
              <a:rPr lang="fr-FR" sz="2200" dirty="0" smtClean="0">
                <a:hlinkClick r:id="rId2"/>
              </a:rPr>
              <a:t>esling@ircam.fr</a:t>
            </a:r>
            <a:r>
              <a:rPr lang="fr-FR" sz="2200" dirty="0" smtClean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 smtClean="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 dirty="0" smtClean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X – Data </a:t>
            </a:r>
            <a:r>
              <a:rPr lang="fr-FR" sz="3600" dirty="0" err="1" smtClean="0"/>
              <a:t>complexity</a:t>
            </a:r>
            <a:r>
              <a:rPr lang="fr-FR" sz="3600" dirty="0" smtClean="0"/>
              <a:t> - GPU </a:t>
            </a:r>
            <a:r>
              <a:rPr lang="fr-FR" sz="3600" dirty="0" err="1" smtClean="0"/>
              <a:t>Computing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4775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7798" r="2526" b="11544"/>
          <a:stretch/>
        </p:blipFill>
        <p:spPr>
          <a:xfrm>
            <a:off x="912850" y="1201804"/>
            <a:ext cx="7257851" cy="504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t="7798" b="7693"/>
          <a:stretch/>
        </p:blipFill>
        <p:spPr>
          <a:xfrm>
            <a:off x="729050" y="1121545"/>
            <a:ext cx="7748435" cy="52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7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3319" r="1359" b="4234"/>
          <a:stretch/>
        </p:blipFill>
        <p:spPr>
          <a:xfrm>
            <a:off x="1186340" y="1226100"/>
            <a:ext cx="6867398" cy="50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0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" t="3319" r="2297" b="4234"/>
          <a:stretch/>
        </p:blipFill>
        <p:spPr>
          <a:xfrm>
            <a:off x="1263148" y="1171522"/>
            <a:ext cx="6866037" cy="515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2286" r="1500" b="3319"/>
          <a:stretch/>
        </p:blipFill>
        <p:spPr>
          <a:xfrm>
            <a:off x="1229730" y="1199936"/>
            <a:ext cx="6600291" cy="493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3319" r="2526" b="7315"/>
          <a:stretch/>
        </p:blipFill>
        <p:spPr>
          <a:xfrm>
            <a:off x="935705" y="1193575"/>
            <a:ext cx="6997076" cy="505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" t="2286" r="4380" b="3319"/>
          <a:stretch/>
        </p:blipFill>
        <p:spPr>
          <a:xfrm>
            <a:off x="916328" y="1138531"/>
            <a:ext cx="6702975" cy="52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23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" t="3318" r="5505" b="9595"/>
          <a:stretch/>
        </p:blipFill>
        <p:spPr>
          <a:xfrm>
            <a:off x="1079349" y="1204938"/>
            <a:ext cx="6420209" cy="48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3319" r="2526" b="3990"/>
          <a:stretch/>
        </p:blipFill>
        <p:spPr>
          <a:xfrm>
            <a:off x="1186340" y="1186510"/>
            <a:ext cx="6715311" cy="50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5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Markov </a:t>
            </a:r>
            <a:r>
              <a:rPr lang="fr-FR" dirty="0" err="1" smtClean="0"/>
              <a:t>Chains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3319" r="2526" b="4234"/>
          <a:stretch/>
        </p:blipFill>
        <p:spPr>
          <a:xfrm>
            <a:off x="1229730" y="1186518"/>
            <a:ext cx="6664634" cy="49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3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49" y="227604"/>
            <a:ext cx="79577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Any</a:t>
            </a:r>
            <a:r>
              <a:rPr lang="fr-FR" dirty="0" smtClean="0"/>
              <a:t> type of audio recognition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30379"/>
            <a:ext cx="2133600" cy="365125"/>
          </a:xfrm>
        </p:spPr>
        <p:txBody>
          <a:bodyPr/>
          <a:lstStyle/>
          <a:p>
            <a:fld id="{4A822907-8A9D-4F6B-98F6-913902AD56B5}" type="slidenum">
              <a:rPr lang="en-US" smtClean="0"/>
              <a:t>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coursatiammusic2013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4" t="18058" r="34395" b="10676"/>
          <a:stretch/>
        </p:blipFill>
        <p:spPr>
          <a:xfrm>
            <a:off x="408745" y="1410428"/>
            <a:ext cx="3305616" cy="460493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4339" y="1424385"/>
            <a:ext cx="5198859" cy="199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fr-FR" sz="2400" dirty="0" smtClean="0"/>
              <a:t>Up to </a:t>
            </a:r>
            <a:r>
              <a:rPr lang="fr-FR" sz="2400" dirty="0" err="1" smtClean="0"/>
              <a:t>now</a:t>
            </a:r>
            <a:r>
              <a:rPr lang="fr-FR" sz="2400" dirty="0" smtClean="0"/>
              <a:t> </a:t>
            </a:r>
            <a:r>
              <a:rPr lang="fr-FR" sz="2400" dirty="0" err="1" smtClean="0"/>
              <a:t>we</a:t>
            </a:r>
            <a:r>
              <a:rPr lang="fr-FR" sz="2400" dirty="0" smtClean="0"/>
              <a:t> have </a:t>
            </a:r>
            <a:r>
              <a:rPr lang="fr-FR" sz="2400" dirty="0" err="1" smtClean="0"/>
              <a:t>seen</a:t>
            </a:r>
            <a:r>
              <a:rPr lang="fr-FR" sz="2400" dirty="0" smtClean="0"/>
              <a:t> classification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fr-FR" sz="2400" dirty="0" err="1" smtClean="0"/>
              <a:t>Each</a:t>
            </a:r>
            <a:r>
              <a:rPr lang="fr-FR" sz="2400" dirty="0" smtClean="0"/>
              <a:t> </a:t>
            </a:r>
            <a:r>
              <a:rPr lang="fr-FR" sz="2400" dirty="0" err="1" smtClean="0"/>
              <a:t>working</a:t>
            </a:r>
            <a:r>
              <a:rPr lang="fr-FR" sz="2400" dirty="0" smtClean="0"/>
              <a:t> on a </a:t>
            </a:r>
            <a:r>
              <a:rPr lang="fr-FR" sz="2400" dirty="0" err="1" smtClean="0"/>
              <a:t>specific</a:t>
            </a:r>
            <a:r>
              <a:rPr lang="fr-FR" sz="2400" dirty="0" smtClean="0"/>
              <a:t> </a:t>
            </a:r>
            <a:r>
              <a:rPr lang="fr-FR" sz="2400" dirty="0" err="1" smtClean="0"/>
              <a:t>problem</a:t>
            </a:r>
            <a:endParaRPr lang="fr-FR" sz="2400" dirty="0" smtClean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fr-FR" sz="2400" dirty="0" smtClean="0"/>
              <a:t>But on </a:t>
            </a:r>
            <a:r>
              <a:rPr lang="fr-FR" sz="2400" dirty="0" err="1" smtClean="0"/>
              <a:t>which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r>
              <a:rPr lang="fr-FR" sz="2400" dirty="0" smtClean="0"/>
              <a:t> ?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fr-FR" sz="2400" dirty="0" err="1" smtClean="0"/>
              <a:t>Years</a:t>
            </a:r>
            <a:r>
              <a:rPr lang="fr-FR" sz="2400" dirty="0" smtClean="0"/>
              <a:t> of </a:t>
            </a:r>
            <a:r>
              <a:rPr lang="fr-FR" sz="2400" dirty="0" err="1" smtClean="0"/>
              <a:t>research</a:t>
            </a:r>
            <a:r>
              <a:rPr lang="fr-FR" sz="2400" dirty="0" smtClean="0"/>
              <a:t> on audio </a:t>
            </a:r>
            <a:r>
              <a:rPr lang="fr-FR" sz="2400" dirty="0" err="1" smtClean="0"/>
              <a:t>features</a:t>
            </a:r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61969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D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8" y="227604"/>
            <a:ext cx="10892889" cy="61287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Choosing</a:t>
            </a:r>
            <a:r>
              <a:rPr lang="fr-FR" dirty="0" smtClean="0"/>
              <a:t> the right </a:t>
            </a:r>
            <a:r>
              <a:rPr lang="fr-FR" dirty="0" err="1" smtClean="0"/>
              <a:t>function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20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55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49" y="227604"/>
            <a:ext cx="79577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/>
              <a:t>Cross-validation</a:t>
            </a:r>
            <a:endParaRPr lang="fr-FR" b="1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30379"/>
            <a:ext cx="2133600" cy="365125"/>
          </a:xfrm>
        </p:spPr>
        <p:txBody>
          <a:bodyPr/>
          <a:lstStyle/>
          <a:p>
            <a:fld id="{4A822907-8A9D-4F6B-98F6-913902AD56B5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atiam2013_ml_cour2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58738" r="56043" b="8166"/>
          <a:stretch/>
        </p:blipFill>
        <p:spPr>
          <a:xfrm>
            <a:off x="655069" y="1134266"/>
            <a:ext cx="7741446" cy="49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9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49" y="227604"/>
            <a:ext cx="79577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/>
              <a:t>Cross-validation</a:t>
            </a:r>
            <a:endParaRPr lang="fr-FR" b="1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30379"/>
            <a:ext cx="2133600" cy="365125"/>
          </a:xfrm>
        </p:spPr>
        <p:txBody>
          <a:bodyPr/>
          <a:lstStyle/>
          <a:p>
            <a:fld id="{4A822907-8A9D-4F6B-98F6-913902AD56B5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atiam2013_ml_cour2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31" t="59039" r="6523" b="7865"/>
          <a:stretch/>
        </p:blipFill>
        <p:spPr>
          <a:xfrm>
            <a:off x="729050" y="1183583"/>
            <a:ext cx="7487923" cy="473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Knowing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to stop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102794" y="1136375"/>
            <a:ext cx="68234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Early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stopping</a:t>
            </a:r>
            <a:endParaRPr lang="fr-FR" sz="2800" b="1" dirty="0" smtClean="0"/>
          </a:p>
          <a:p>
            <a:r>
              <a:rPr lang="fr-FR" sz="2000" dirty="0" smtClean="0"/>
              <a:t>Stop the </a:t>
            </a:r>
            <a:r>
              <a:rPr lang="fr-FR" sz="2000" dirty="0" err="1" smtClean="0"/>
              <a:t>learning</a:t>
            </a:r>
            <a:r>
              <a:rPr lang="fr-FR" sz="2000" dirty="0" smtClean="0"/>
              <a:t> </a:t>
            </a:r>
            <a:r>
              <a:rPr lang="fr-FR" sz="2000" dirty="0" err="1" smtClean="0"/>
              <a:t>when</a:t>
            </a:r>
            <a:r>
              <a:rPr lang="fr-FR" sz="2000" dirty="0" smtClean="0"/>
              <a:t> the </a:t>
            </a:r>
            <a:r>
              <a:rPr lang="fr-FR" sz="2000" dirty="0" err="1" smtClean="0"/>
              <a:t>error</a:t>
            </a:r>
            <a:r>
              <a:rPr lang="fr-FR" sz="2000" dirty="0" smtClean="0"/>
              <a:t> </a:t>
            </a:r>
            <a:r>
              <a:rPr lang="fr-FR" sz="2000" dirty="0" err="1" smtClean="0"/>
              <a:t>increases</a:t>
            </a:r>
            <a:r>
              <a:rPr lang="fr-FR" sz="2000" dirty="0" smtClean="0"/>
              <a:t> on the validation set</a:t>
            </a:r>
          </a:p>
          <a:p>
            <a:r>
              <a:rPr lang="fr-FR" sz="2000" dirty="0" smtClean="0"/>
              <a:t>(</a:t>
            </a:r>
            <a:r>
              <a:rPr lang="fr-FR" sz="2000" dirty="0" err="1" smtClean="0"/>
              <a:t>Approximates</a:t>
            </a:r>
            <a:r>
              <a:rPr lang="fr-FR" sz="2000" dirty="0" smtClean="0"/>
              <a:t> the </a:t>
            </a:r>
            <a:r>
              <a:rPr lang="fr-FR" sz="2000" dirty="0" err="1" smtClean="0"/>
              <a:t>generalization</a:t>
            </a:r>
            <a:r>
              <a:rPr lang="fr-FR" sz="2000" dirty="0" smtClean="0"/>
              <a:t> power)</a:t>
            </a:r>
            <a:endParaRPr lang="fr-FR" sz="2000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403556" y="5883073"/>
            <a:ext cx="5945745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1403556" y="2707275"/>
            <a:ext cx="0" cy="317579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1604064" y="2840963"/>
            <a:ext cx="685069" cy="818865"/>
          </a:xfrm>
          <a:prstGeom prst="line">
            <a:avLst/>
          </a:prstGeom>
          <a:ln>
            <a:solidFill>
              <a:srgbClr val="FF66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272424" y="3659828"/>
            <a:ext cx="851776" cy="534770"/>
          </a:xfrm>
          <a:prstGeom prst="line">
            <a:avLst/>
          </a:prstGeom>
          <a:ln>
            <a:solidFill>
              <a:srgbClr val="FF66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3124200" y="4194598"/>
            <a:ext cx="851776" cy="167115"/>
          </a:xfrm>
          <a:prstGeom prst="line">
            <a:avLst/>
          </a:prstGeom>
          <a:ln>
            <a:solidFill>
              <a:srgbClr val="FF66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3975976" y="4194598"/>
            <a:ext cx="851776" cy="152400"/>
          </a:xfrm>
          <a:prstGeom prst="line">
            <a:avLst/>
          </a:prstGeom>
          <a:ln>
            <a:solidFill>
              <a:srgbClr val="FF66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4827752" y="4042198"/>
            <a:ext cx="851776" cy="152400"/>
          </a:xfrm>
          <a:prstGeom prst="line">
            <a:avLst/>
          </a:prstGeom>
          <a:ln>
            <a:solidFill>
              <a:srgbClr val="FF66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5679528" y="3659828"/>
            <a:ext cx="851776" cy="382370"/>
          </a:xfrm>
          <a:prstGeom prst="line">
            <a:avLst/>
          </a:prstGeom>
          <a:ln>
            <a:solidFill>
              <a:srgbClr val="FF66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1604064" y="2993363"/>
            <a:ext cx="685069" cy="1048835"/>
          </a:xfrm>
          <a:prstGeom prst="line">
            <a:avLst/>
          </a:prstGeom>
          <a:ln>
            <a:solidFill>
              <a:srgbClr val="008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2272424" y="4042198"/>
            <a:ext cx="851776" cy="687169"/>
          </a:xfrm>
          <a:prstGeom prst="line">
            <a:avLst/>
          </a:prstGeom>
          <a:ln>
            <a:solidFill>
              <a:srgbClr val="008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3124200" y="4729367"/>
            <a:ext cx="851776" cy="401077"/>
          </a:xfrm>
          <a:prstGeom prst="line">
            <a:avLst/>
          </a:prstGeom>
          <a:ln>
            <a:solidFill>
              <a:srgbClr val="008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3975976" y="5130444"/>
            <a:ext cx="851776" cy="150404"/>
          </a:xfrm>
          <a:prstGeom prst="line">
            <a:avLst/>
          </a:prstGeom>
          <a:ln>
            <a:solidFill>
              <a:srgbClr val="008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4827752" y="5282844"/>
            <a:ext cx="851776" cy="110145"/>
          </a:xfrm>
          <a:prstGeom prst="line">
            <a:avLst/>
          </a:prstGeom>
          <a:ln>
            <a:solidFill>
              <a:srgbClr val="008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5679528" y="5392989"/>
            <a:ext cx="851776" cy="50617"/>
          </a:xfrm>
          <a:prstGeom prst="line">
            <a:avLst/>
          </a:prstGeom>
          <a:ln>
            <a:solidFill>
              <a:srgbClr val="008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V="1">
            <a:off x="3975976" y="2707275"/>
            <a:ext cx="0" cy="3008678"/>
          </a:xfrm>
          <a:prstGeom prst="line">
            <a:avLst/>
          </a:prstGeom>
          <a:ln w="9525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6756849" y="3376592"/>
            <a:ext cx="127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Validation</a:t>
            </a:r>
            <a:endParaRPr lang="fr-FR" sz="20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6842961" y="5195016"/>
            <a:ext cx="1052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Training</a:t>
            </a:r>
            <a:endParaRPr lang="fr-FR" sz="2000" b="1" dirty="0"/>
          </a:p>
        </p:txBody>
      </p:sp>
      <p:sp>
        <p:nvSpPr>
          <p:cNvPr id="51" name="ZoneTexte 50"/>
          <p:cNvSpPr txBox="1"/>
          <p:nvPr/>
        </p:nvSpPr>
        <p:spPr>
          <a:xfrm>
            <a:off x="2014088" y="2604199"/>
            <a:ext cx="1698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Underfitting</a:t>
            </a:r>
            <a:endParaRPr lang="fr-FR" sz="2400" dirty="0"/>
          </a:p>
        </p:txBody>
      </p:sp>
      <p:sp>
        <p:nvSpPr>
          <p:cNvPr id="52" name="ZoneTexte 51"/>
          <p:cNvSpPr txBox="1"/>
          <p:nvPr/>
        </p:nvSpPr>
        <p:spPr>
          <a:xfrm>
            <a:off x="4481775" y="2605762"/>
            <a:ext cx="155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rgbClr val="FF0000"/>
                </a:solidFill>
              </a:rPr>
              <a:t>Overfitting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8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GPU </a:t>
            </a:r>
            <a:r>
              <a:rPr lang="fr-FR" dirty="0" err="1" smtClean="0"/>
              <a:t>Computing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http://www.pclaunches.com/entry_images/0509/06/nvidia_tesla-c1060-gpu-thumb-450x2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27" y="2166034"/>
            <a:ext cx="5439274" cy="340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37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GPU </a:t>
            </a:r>
            <a:r>
              <a:rPr lang="fr-FR" dirty="0" err="1" smtClean="0"/>
              <a:t>Computing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16"/>
          <p:cNvGrpSpPr/>
          <p:nvPr/>
        </p:nvGrpSpPr>
        <p:grpSpPr>
          <a:xfrm>
            <a:off x="5289240" y="1276948"/>
            <a:ext cx="2341685" cy="2442998"/>
            <a:chOff x="5202115" y="2514600"/>
            <a:chExt cx="2646485" cy="2667000"/>
          </a:xfrm>
        </p:grpSpPr>
        <p:sp>
          <p:nvSpPr>
            <p:cNvPr id="9" name="Rectangle 8"/>
            <p:cNvSpPr/>
            <p:nvPr/>
          </p:nvSpPr>
          <p:spPr>
            <a:xfrm>
              <a:off x="5202115" y="2514600"/>
              <a:ext cx="2646485" cy="2667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257800" y="2590800"/>
              <a:ext cx="1219200" cy="1219200"/>
              <a:chOff x="5257800" y="2590800"/>
              <a:chExt cx="1219200" cy="1219200"/>
            </a:xfrm>
          </p:grpSpPr>
          <p:sp>
            <p:nvSpPr>
              <p:cNvPr id="783" name="Rectangle 782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Rectangle 819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Rectangle 820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2" name="Rectangle 981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3" name="Rectangle 982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4" name="Rectangle 983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5" name="Rectangle 984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6" name="Rectangle 985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7" name="Rectangle 986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8" name="Rectangle 987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9" name="Rectangle 988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0" name="Rectangle 989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1" name="Rectangle 990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2" name="Rectangle 991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3" name="Rectangle 992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4" name="Rectangle 993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5" name="Rectangle 994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6" name="Rectangle 995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7" name="Rectangle 996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8" name="Rectangle 997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9" name="Rectangle 998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0" name="Rectangle 999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1" name="Rectangle 1000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2" name="Rectangle 1001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3" name="Rectangle 1002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4" name="Rectangle 1003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5" name="Rectangle 1004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6" name="Rectangle 1005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7" name="Rectangle 1006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8" name="Rectangle 1007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9" name="Rectangle 1008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0" name="Rectangle 1009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1" name="Rectangle 1010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2" name="Rectangle 1011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3" name="Rectangle 1012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4" name="Rectangle 1013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Rectangle 1014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Rectangle 1015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7" name="Rectangle 1016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8" name="Rectangle 1017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9" name="Rectangle 1018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0" name="Rectangle 1019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Rectangle 1020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2" name="Rectangle 1021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3" name="Rectangle 1022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Rectangle 1023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5" name="Rectangle 1024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6" name="Rectangle 1025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Rectangle 1026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Rectangle 1027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Rectangle 1028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0" name="Rectangle 1029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1" name="Rectangle 1030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2" name="Rectangle 1031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Rectangle 1032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4" name="Rectangle 1033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Rectangle 1034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6" name="Rectangle 1035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Rectangle 1036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Rectangle 1037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483"/>
            <p:cNvGrpSpPr/>
            <p:nvPr/>
          </p:nvGrpSpPr>
          <p:grpSpPr>
            <a:xfrm>
              <a:off x="6553200" y="2590800"/>
              <a:ext cx="1219200" cy="1219200"/>
              <a:chOff x="5257800" y="2590800"/>
              <a:chExt cx="1219200" cy="1219200"/>
            </a:xfrm>
          </p:grpSpPr>
          <p:sp>
            <p:nvSpPr>
              <p:cNvPr id="527" name="Rectangle 526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Rectangle 733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1" name="Rectangle 770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2" name="Rectangle 771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740"/>
            <p:cNvGrpSpPr/>
            <p:nvPr/>
          </p:nvGrpSpPr>
          <p:grpSpPr>
            <a:xfrm>
              <a:off x="5257800" y="3886200"/>
              <a:ext cx="1219200" cy="1219200"/>
              <a:chOff x="5257800" y="2590800"/>
              <a:chExt cx="1219200" cy="1219200"/>
            </a:xfrm>
          </p:grpSpPr>
          <p:sp>
            <p:nvSpPr>
              <p:cNvPr id="271" name="Rectangle 270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997"/>
            <p:cNvGrpSpPr/>
            <p:nvPr/>
          </p:nvGrpSpPr>
          <p:grpSpPr>
            <a:xfrm>
              <a:off x="6553200" y="3886200"/>
              <a:ext cx="1219200" cy="1219200"/>
              <a:chOff x="5257800" y="2590800"/>
              <a:chExt cx="1219200" cy="12192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39" name="Picture 4" descr="http://www.nvidia.com/content/tesla/images/tesla-k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286" y="1591092"/>
            <a:ext cx="1922585" cy="86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http://www.yeskey.com/uploadfile/t1/trusmeonline801/fetch/Xeon-CPU/Intel-Xeon-CPU-Processor-X5660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4" y="1330284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1" name="Group 7"/>
          <p:cNvGrpSpPr/>
          <p:nvPr/>
        </p:nvGrpSpPr>
        <p:grpSpPr>
          <a:xfrm>
            <a:off x="2392092" y="2484912"/>
            <a:ext cx="1485900" cy="1257300"/>
            <a:chOff x="2400300" y="2857500"/>
            <a:chExt cx="1485900" cy="1257300"/>
          </a:xfrm>
        </p:grpSpPr>
        <p:sp>
          <p:nvSpPr>
            <p:cNvPr id="1042" name="Rectangle 1041"/>
            <p:cNvSpPr/>
            <p:nvPr/>
          </p:nvSpPr>
          <p:spPr>
            <a:xfrm>
              <a:off x="2400300" y="2857500"/>
              <a:ext cx="1485900" cy="12573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/>
            <p:cNvSpPr/>
            <p:nvPr/>
          </p:nvSpPr>
          <p:spPr>
            <a:xfrm>
              <a:off x="2514600" y="29718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2971800" y="29718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/>
            <p:cNvSpPr/>
            <p:nvPr/>
          </p:nvSpPr>
          <p:spPr>
            <a:xfrm>
              <a:off x="3429000" y="29718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1045"/>
            <p:cNvSpPr/>
            <p:nvPr/>
          </p:nvSpPr>
          <p:spPr>
            <a:xfrm>
              <a:off x="2514600" y="35814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/>
            <p:cNvSpPr/>
            <p:nvPr/>
          </p:nvSpPr>
          <p:spPr>
            <a:xfrm>
              <a:off x="2971800" y="35814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1047"/>
            <p:cNvSpPr/>
            <p:nvPr/>
          </p:nvSpPr>
          <p:spPr>
            <a:xfrm>
              <a:off x="3429000" y="35814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9" name="TextBox 17"/>
          <p:cNvSpPr txBox="1"/>
          <p:nvPr/>
        </p:nvSpPr>
        <p:spPr>
          <a:xfrm>
            <a:off x="860311" y="4023056"/>
            <a:ext cx="3249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  <a:latin typeface="Segoe UI Semibold" pitchFamily="34" charset="0"/>
              </a:rPr>
              <a:t>CPUs consist of a few cores optimized for serial processing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050" name="TextBox 1256"/>
          <p:cNvSpPr txBox="1"/>
          <p:nvPr/>
        </p:nvSpPr>
        <p:spPr>
          <a:xfrm>
            <a:off x="4707984" y="4035632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GPUs consist of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thousands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of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smaller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cores for parallel p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rocessing</a:t>
            </a:r>
            <a:endParaRPr lang="en-US" sz="1600" dirty="0" smtClean="0"/>
          </a:p>
        </p:txBody>
      </p:sp>
      <p:sp>
        <p:nvSpPr>
          <p:cNvPr id="1051" name="TextBox 3071"/>
          <p:cNvSpPr txBox="1"/>
          <p:nvPr/>
        </p:nvSpPr>
        <p:spPr>
          <a:xfrm>
            <a:off x="2811192" y="202201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Segoe UI Semibold" pitchFamily="34" charset="0"/>
              </a:rPr>
              <a:t>CPU</a:t>
            </a:r>
            <a:endParaRPr lang="en-US" dirty="0">
              <a:solidFill>
                <a:srgbClr val="0070C0"/>
              </a:solidFill>
              <a:latin typeface="Segoe UI Semibold" pitchFamily="34" charset="0"/>
            </a:endParaRPr>
          </a:p>
        </p:txBody>
      </p:sp>
      <p:sp>
        <p:nvSpPr>
          <p:cNvPr id="1052" name="TextBox 1258"/>
          <p:cNvSpPr txBox="1"/>
          <p:nvPr/>
        </p:nvSpPr>
        <p:spPr>
          <a:xfrm>
            <a:off x="7458701" y="208779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 Semibold" pitchFamily="34" charset="0"/>
              </a:rPr>
              <a:t>G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Segoe UI Semibold" pitchFamily="34" charset="0"/>
              </a:rPr>
              <a:t>PU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Segoe UI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066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GPU </a:t>
            </a:r>
            <a:r>
              <a:rPr lang="fr-FR" dirty="0" err="1" smtClean="0"/>
              <a:t>Computing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16"/>
          <p:cNvGrpSpPr/>
          <p:nvPr/>
        </p:nvGrpSpPr>
        <p:grpSpPr>
          <a:xfrm>
            <a:off x="5289240" y="1276948"/>
            <a:ext cx="2341685" cy="2442998"/>
            <a:chOff x="5202115" y="2514600"/>
            <a:chExt cx="2646485" cy="2667000"/>
          </a:xfrm>
        </p:grpSpPr>
        <p:sp>
          <p:nvSpPr>
            <p:cNvPr id="9" name="Rectangle 8"/>
            <p:cNvSpPr/>
            <p:nvPr/>
          </p:nvSpPr>
          <p:spPr>
            <a:xfrm>
              <a:off x="5202115" y="2514600"/>
              <a:ext cx="2646485" cy="2667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257800" y="2590800"/>
              <a:ext cx="1219200" cy="1219200"/>
              <a:chOff x="5257800" y="2590800"/>
              <a:chExt cx="1219200" cy="1219200"/>
            </a:xfrm>
          </p:grpSpPr>
          <p:sp>
            <p:nvSpPr>
              <p:cNvPr id="783" name="Rectangle 782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Rectangle 819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Rectangle 820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2" name="Rectangle 981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3" name="Rectangle 982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4" name="Rectangle 983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5" name="Rectangle 984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6" name="Rectangle 985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7" name="Rectangle 986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8" name="Rectangle 987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9" name="Rectangle 988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0" name="Rectangle 989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1" name="Rectangle 990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2" name="Rectangle 991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3" name="Rectangle 992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4" name="Rectangle 993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5" name="Rectangle 994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6" name="Rectangle 995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7" name="Rectangle 996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8" name="Rectangle 997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9" name="Rectangle 998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0" name="Rectangle 999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1" name="Rectangle 1000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2" name="Rectangle 1001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3" name="Rectangle 1002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4" name="Rectangle 1003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5" name="Rectangle 1004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6" name="Rectangle 1005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7" name="Rectangle 1006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8" name="Rectangle 1007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9" name="Rectangle 1008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0" name="Rectangle 1009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1" name="Rectangle 1010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2" name="Rectangle 1011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3" name="Rectangle 1012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4" name="Rectangle 1013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Rectangle 1014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Rectangle 1015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7" name="Rectangle 1016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8" name="Rectangle 1017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9" name="Rectangle 1018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0" name="Rectangle 1019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Rectangle 1020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2" name="Rectangle 1021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3" name="Rectangle 1022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Rectangle 1023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5" name="Rectangle 1024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6" name="Rectangle 1025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Rectangle 1026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Rectangle 1027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Rectangle 1028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0" name="Rectangle 1029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1" name="Rectangle 1030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2" name="Rectangle 1031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Rectangle 1032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4" name="Rectangle 1033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Rectangle 1034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6" name="Rectangle 1035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Rectangle 1036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Rectangle 1037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483"/>
            <p:cNvGrpSpPr/>
            <p:nvPr/>
          </p:nvGrpSpPr>
          <p:grpSpPr>
            <a:xfrm>
              <a:off x="6553200" y="2590800"/>
              <a:ext cx="1219200" cy="1219200"/>
              <a:chOff x="5257800" y="2590800"/>
              <a:chExt cx="1219200" cy="1219200"/>
            </a:xfrm>
          </p:grpSpPr>
          <p:sp>
            <p:nvSpPr>
              <p:cNvPr id="527" name="Rectangle 526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Rectangle 733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1" name="Rectangle 770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2" name="Rectangle 771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740"/>
            <p:cNvGrpSpPr/>
            <p:nvPr/>
          </p:nvGrpSpPr>
          <p:grpSpPr>
            <a:xfrm>
              <a:off x="5257800" y="3886200"/>
              <a:ext cx="1219200" cy="1219200"/>
              <a:chOff x="5257800" y="2590800"/>
              <a:chExt cx="1219200" cy="1219200"/>
            </a:xfrm>
          </p:grpSpPr>
          <p:sp>
            <p:nvSpPr>
              <p:cNvPr id="271" name="Rectangle 270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997"/>
            <p:cNvGrpSpPr/>
            <p:nvPr/>
          </p:nvGrpSpPr>
          <p:grpSpPr>
            <a:xfrm>
              <a:off x="6553200" y="3886200"/>
              <a:ext cx="1219200" cy="1219200"/>
              <a:chOff x="5257800" y="2590800"/>
              <a:chExt cx="1219200" cy="12192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39" name="Picture 4" descr="http://www.nvidia.com/content/tesla/images/tesla-k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286" y="1591092"/>
            <a:ext cx="1922585" cy="86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http://www.yeskey.com/uploadfile/t1/trusmeonline801/fetch/Xeon-CPU/Intel-Xeon-CPU-Processor-X5660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4" y="1330284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1" name="Group 7"/>
          <p:cNvGrpSpPr/>
          <p:nvPr/>
        </p:nvGrpSpPr>
        <p:grpSpPr>
          <a:xfrm>
            <a:off x="2392092" y="2484912"/>
            <a:ext cx="1485900" cy="1257300"/>
            <a:chOff x="2400300" y="2857500"/>
            <a:chExt cx="1485900" cy="1257300"/>
          </a:xfrm>
        </p:grpSpPr>
        <p:sp>
          <p:nvSpPr>
            <p:cNvPr id="1042" name="Rectangle 1041"/>
            <p:cNvSpPr/>
            <p:nvPr/>
          </p:nvSpPr>
          <p:spPr>
            <a:xfrm>
              <a:off x="2400300" y="2857500"/>
              <a:ext cx="1485900" cy="12573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/>
            <p:cNvSpPr/>
            <p:nvPr/>
          </p:nvSpPr>
          <p:spPr>
            <a:xfrm>
              <a:off x="2514600" y="29718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2971800" y="29718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/>
            <p:cNvSpPr/>
            <p:nvPr/>
          </p:nvSpPr>
          <p:spPr>
            <a:xfrm>
              <a:off x="3429000" y="29718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1045"/>
            <p:cNvSpPr/>
            <p:nvPr/>
          </p:nvSpPr>
          <p:spPr>
            <a:xfrm>
              <a:off x="2514600" y="35814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/>
            <p:cNvSpPr/>
            <p:nvPr/>
          </p:nvSpPr>
          <p:spPr>
            <a:xfrm>
              <a:off x="2971800" y="35814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1047"/>
            <p:cNvSpPr/>
            <p:nvPr/>
          </p:nvSpPr>
          <p:spPr>
            <a:xfrm>
              <a:off x="3429000" y="35814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9" name="TextBox 17"/>
          <p:cNvSpPr txBox="1"/>
          <p:nvPr/>
        </p:nvSpPr>
        <p:spPr>
          <a:xfrm>
            <a:off x="860311" y="4023056"/>
            <a:ext cx="3249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  <a:latin typeface="Segoe UI Semibold" pitchFamily="34" charset="0"/>
              </a:rPr>
              <a:t>CPUs consist of a few cores optimized for serial processing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050" name="TextBox 1256"/>
          <p:cNvSpPr txBox="1"/>
          <p:nvPr/>
        </p:nvSpPr>
        <p:spPr>
          <a:xfrm>
            <a:off x="4707984" y="4035632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GPUs consist of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thousands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of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smaller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cores for parallel p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rocessing</a:t>
            </a:r>
            <a:endParaRPr lang="en-US" sz="1600" dirty="0" smtClean="0"/>
          </a:p>
        </p:txBody>
      </p:sp>
      <p:sp>
        <p:nvSpPr>
          <p:cNvPr id="1051" name="TextBox 3071"/>
          <p:cNvSpPr txBox="1"/>
          <p:nvPr/>
        </p:nvSpPr>
        <p:spPr>
          <a:xfrm>
            <a:off x="2811192" y="202201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Segoe UI Semibold" pitchFamily="34" charset="0"/>
              </a:rPr>
              <a:t>CPU</a:t>
            </a:r>
            <a:endParaRPr lang="en-US" dirty="0">
              <a:solidFill>
                <a:srgbClr val="0070C0"/>
              </a:solidFill>
              <a:latin typeface="Segoe UI Semibold" pitchFamily="34" charset="0"/>
            </a:endParaRPr>
          </a:p>
        </p:txBody>
      </p:sp>
      <p:sp>
        <p:nvSpPr>
          <p:cNvPr id="1052" name="TextBox 1258"/>
          <p:cNvSpPr txBox="1"/>
          <p:nvPr/>
        </p:nvSpPr>
        <p:spPr>
          <a:xfrm>
            <a:off x="7458701" y="208779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 Semibold" pitchFamily="34" charset="0"/>
              </a:rPr>
              <a:t>G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Segoe UI Semibold" pitchFamily="34" charset="0"/>
              </a:rPr>
              <a:t>PU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Segoe UI Semibold" pitchFamily="34" charset="0"/>
            </a:endParaRPr>
          </a:p>
        </p:txBody>
      </p:sp>
      <p:sp>
        <p:nvSpPr>
          <p:cNvPr id="1053" name="TextBox 17"/>
          <p:cNvSpPr txBox="1"/>
          <p:nvPr/>
        </p:nvSpPr>
        <p:spPr>
          <a:xfrm>
            <a:off x="1156320" y="4363222"/>
            <a:ext cx="3657600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Intel Xeon X5650:</a:t>
            </a:r>
          </a:p>
          <a:p>
            <a:r>
              <a:rPr lang="en-US" dirty="0" smtClean="0"/>
              <a:t>Clock speed: </a:t>
            </a:r>
            <a:r>
              <a:rPr lang="en-US" b="1" dirty="0" smtClean="0"/>
              <a:t>2.66</a:t>
            </a:r>
            <a:r>
              <a:rPr lang="en-US" dirty="0" smtClean="0"/>
              <a:t> GHz</a:t>
            </a:r>
          </a:p>
          <a:p>
            <a:r>
              <a:rPr lang="en-US" b="1" dirty="0" smtClean="0"/>
              <a:t>4</a:t>
            </a:r>
            <a:r>
              <a:rPr lang="en-US" dirty="0" smtClean="0"/>
              <a:t>/</a:t>
            </a:r>
            <a:r>
              <a:rPr lang="en-US" dirty="0" smtClean="0"/>
              <a:t>cycle CPU </a:t>
            </a:r>
            <a:r>
              <a:rPr lang="en-US" dirty="0" smtClean="0"/>
              <a:t>- </a:t>
            </a:r>
            <a:r>
              <a:rPr lang="en-US" b="1" dirty="0" smtClean="0"/>
              <a:t>6</a:t>
            </a:r>
            <a:r>
              <a:rPr lang="en-US" dirty="0" smtClean="0"/>
              <a:t> cores</a:t>
            </a:r>
          </a:p>
          <a:p>
            <a:r>
              <a:rPr lang="en-US" dirty="0" smtClean="0"/>
              <a:t>=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Segoe UI Semibold" pitchFamily="34" charset="0"/>
              </a:rPr>
              <a:t>63.84</a:t>
            </a:r>
            <a:r>
              <a:rPr lang="en-US" dirty="0" smtClean="0"/>
              <a:t> </a:t>
            </a:r>
            <a:r>
              <a:rPr lang="en-US" dirty="0" smtClean="0"/>
              <a:t>Gigaflops double </a:t>
            </a:r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054" name="TextBox 1256"/>
          <p:cNvSpPr txBox="1"/>
          <p:nvPr/>
        </p:nvSpPr>
        <p:spPr>
          <a:xfrm>
            <a:off x="5330592" y="4373078"/>
            <a:ext cx="3505200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NVIDIA Tesla M2070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:</a:t>
            </a:r>
          </a:p>
          <a:p>
            <a:r>
              <a:rPr lang="en-US" dirty="0" smtClean="0"/>
              <a:t>Core clock: </a:t>
            </a:r>
            <a:r>
              <a:rPr lang="en-US" b="1" dirty="0" smtClean="0"/>
              <a:t>1.15</a:t>
            </a:r>
            <a:r>
              <a:rPr lang="en-US" dirty="0" smtClean="0"/>
              <a:t>GHz</a:t>
            </a:r>
          </a:p>
          <a:p>
            <a:r>
              <a:rPr lang="en-US" b="1" dirty="0" smtClean="0"/>
              <a:t>1</a:t>
            </a:r>
            <a:r>
              <a:rPr lang="en-US" dirty="0" smtClean="0"/>
              <a:t>/cycle - </a:t>
            </a:r>
            <a:r>
              <a:rPr lang="en-US" b="1" dirty="0" smtClean="0"/>
              <a:t>448</a:t>
            </a:r>
            <a:r>
              <a:rPr lang="en-US" dirty="0" smtClean="0"/>
              <a:t> </a:t>
            </a:r>
            <a:r>
              <a:rPr lang="en-US" dirty="0" smtClean="0"/>
              <a:t>CUDA </a:t>
            </a:r>
            <a:r>
              <a:rPr lang="en-US" dirty="0" smtClean="0"/>
              <a:t>cores </a:t>
            </a:r>
            <a:endParaRPr lang="en-US" dirty="0" smtClean="0"/>
          </a:p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Segoe UI Semibold" pitchFamily="34" charset="0"/>
              </a:rPr>
              <a:t>= 515</a:t>
            </a:r>
            <a:r>
              <a:rPr lang="en-US" dirty="0" smtClean="0"/>
              <a:t> </a:t>
            </a:r>
            <a:r>
              <a:rPr lang="en-US" dirty="0" smtClean="0"/>
              <a:t>Gigaflops double </a:t>
            </a:r>
            <a:r>
              <a:rPr lang="en-US" dirty="0" smtClean="0"/>
              <a:t>precision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501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GPU </a:t>
            </a:r>
            <a:r>
              <a:rPr lang="fr-FR" dirty="0" err="1" smtClean="0"/>
              <a:t>Computing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16"/>
          <p:cNvGrpSpPr/>
          <p:nvPr/>
        </p:nvGrpSpPr>
        <p:grpSpPr>
          <a:xfrm>
            <a:off x="5289240" y="1276948"/>
            <a:ext cx="2341685" cy="2442998"/>
            <a:chOff x="5202115" y="2514600"/>
            <a:chExt cx="2646485" cy="2667000"/>
          </a:xfrm>
        </p:grpSpPr>
        <p:sp>
          <p:nvSpPr>
            <p:cNvPr id="9" name="Rectangle 8"/>
            <p:cNvSpPr/>
            <p:nvPr/>
          </p:nvSpPr>
          <p:spPr>
            <a:xfrm>
              <a:off x="5202115" y="2514600"/>
              <a:ext cx="2646485" cy="2667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257800" y="2590800"/>
              <a:ext cx="1219200" cy="1219200"/>
              <a:chOff x="5257800" y="2590800"/>
              <a:chExt cx="1219200" cy="1219200"/>
            </a:xfrm>
          </p:grpSpPr>
          <p:sp>
            <p:nvSpPr>
              <p:cNvPr id="783" name="Rectangle 782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Rectangle 819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Rectangle 820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2" name="Rectangle 981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3" name="Rectangle 982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4" name="Rectangle 983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5" name="Rectangle 984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6" name="Rectangle 985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7" name="Rectangle 986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8" name="Rectangle 987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9" name="Rectangle 988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0" name="Rectangle 989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1" name="Rectangle 990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2" name="Rectangle 991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3" name="Rectangle 992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4" name="Rectangle 993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5" name="Rectangle 994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6" name="Rectangle 995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7" name="Rectangle 996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8" name="Rectangle 997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9" name="Rectangle 998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0" name="Rectangle 999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1" name="Rectangle 1000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2" name="Rectangle 1001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3" name="Rectangle 1002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4" name="Rectangle 1003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5" name="Rectangle 1004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6" name="Rectangle 1005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7" name="Rectangle 1006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8" name="Rectangle 1007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9" name="Rectangle 1008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0" name="Rectangle 1009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1" name="Rectangle 1010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2" name="Rectangle 1011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3" name="Rectangle 1012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4" name="Rectangle 1013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Rectangle 1014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Rectangle 1015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7" name="Rectangle 1016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8" name="Rectangle 1017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9" name="Rectangle 1018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0" name="Rectangle 1019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Rectangle 1020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2" name="Rectangle 1021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3" name="Rectangle 1022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Rectangle 1023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5" name="Rectangle 1024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6" name="Rectangle 1025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Rectangle 1026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Rectangle 1027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Rectangle 1028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0" name="Rectangle 1029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1" name="Rectangle 1030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2" name="Rectangle 1031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Rectangle 1032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4" name="Rectangle 1033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Rectangle 1034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6" name="Rectangle 1035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Rectangle 1036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Rectangle 1037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483"/>
            <p:cNvGrpSpPr/>
            <p:nvPr/>
          </p:nvGrpSpPr>
          <p:grpSpPr>
            <a:xfrm>
              <a:off x="6553200" y="2590800"/>
              <a:ext cx="1219200" cy="1219200"/>
              <a:chOff x="5257800" y="2590800"/>
              <a:chExt cx="1219200" cy="1219200"/>
            </a:xfrm>
          </p:grpSpPr>
          <p:sp>
            <p:nvSpPr>
              <p:cNvPr id="527" name="Rectangle 526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Rectangle 733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1" name="Rectangle 770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2" name="Rectangle 771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740"/>
            <p:cNvGrpSpPr/>
            <p:nvPr/>
          </p:nvGrpSpPr>
          <p:grpSpPr>
            <a:xfrm>
              <a:off x="5257800" y="3886200"/>
              <a:ext cx="1219200" cy="1219200"/>
              <a:chOff x="5257800" y="2590800"/>
              <a:chExt cx="1219200" cy="1219200"/>
            </a:xfrm>
          </p:grpSpPr>
          <p:sp>
            <p:nvSpPr>
              <p:cNvPr id="271" name="Rectangle 270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997"/>
            <p:cNvGrpSpPr/>
            <p:nvPr/>
          </p:nvGrpSpPr>
          <p:grpSpPr>
            <a:xfrm>
              <a:off x="6553200" y="3886200"/>
              <a:ext cx="1219200" cy="1219200"/>
              <a:chOff x="5257800" y="2590800"/>
              <a:chExt cx="1219200" cy="12192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5257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334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410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486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562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638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15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91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867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943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019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0960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1722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2484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3246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400800" y="2590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257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334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10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486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562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638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15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867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943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019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0960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1722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2484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3246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400800" y="2667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257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334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410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5486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562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638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715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791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867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943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019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0960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1722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2484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3246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400800" y="2743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257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334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410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486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562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638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715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791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867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943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019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0960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1722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2484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3246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400800" y="2819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257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334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410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486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562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638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715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791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867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943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019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0960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1722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3246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400800" y="2895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257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334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410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486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562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638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715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791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5867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5943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019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0960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1722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2484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3246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400800" y="2971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257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334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5410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486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5562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5638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5715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791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867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943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019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0960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1722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2484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3246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400800" y="3048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257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334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410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5486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562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5638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5715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5791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5867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5943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6019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0960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1722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2484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3246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400800" y="3124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5257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410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486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5562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5638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5715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5791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5867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5943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019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60960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61722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2484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63246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400800" y="3200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5257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5334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5410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486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562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638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715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5791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5867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5943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6019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60960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1722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2484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3246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400800" y="3276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5257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5334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410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486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5562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5638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5715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5791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5867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5943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6019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60960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61722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62484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63246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6400800" y="3352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257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334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5410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5486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562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638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715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791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5867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5943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6019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60960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1722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62484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63246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6400800" y="34290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5257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5334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5410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5486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5562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5638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715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5867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5943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019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60960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61722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62484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63246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6400800" y="35052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257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334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410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486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5562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5638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715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791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5867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5943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6019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60960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61722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62484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63246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6400800" y="35814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5257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5334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5410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5486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5562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5638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5715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5791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5867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5943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6019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0960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61722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62484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3246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400800" y="36576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5257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5334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5410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5486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5562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5638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5715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5791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5867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5943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6019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60960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61722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62484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63246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400800" y="3733800"/>
                <a:ext cx="76200" cy="76200"/>
              </a:xfrm>
              <a:prstGeom prst="rect">
                <a:avLst/>
              </a:prstGeom>
              <a:solidFill>
                <a:schemeClr val="accent3"/>
              </a:solidFill>
              <a:ln w="317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39" name="Picture 4" descr="http://www.nvidia.com/content/tesla/images/tesla-k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286" y="1591092"/>
            <a:ext cx="1922585" cy="86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2" descr="http://www.yeskey.com/uploadfile/t1/trusmeonline801/fetch/Xeon-CPU/Intel-Xeon-CPU-Processor-X5660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24" y="1330284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1" name="Group 7"/>
          <p:cNvGrpSpPr/>
          <p:nvPr/>
        </p:nvGrpSpPr>
        <p:grpSpPr>
          <a:xfrm>
            <a:off x="2392092" y="2484912"/>
            <a:ext cx="1485900" cy="1257300"/>
            <a:chOff x="2400300" y="2857500"/>
            <a:chExt cx="1485900" cy="1257300"/>
          </a:xfrm>
        </p:grpSpPr>
        <p:sp>
          <p:nvSpPr>
            <p:cNvPr id="1042" name="Rectangle 1041"/>
            <p:cNvSpPr/>
            <p:nvPr/>
          </p:nvSpPr>
          <p:spPr>
            <a:xfrm>
              <a:off x="2400300" y="2857500"/>
              <a:ext cx="1485900" cy="12573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/>
            <p:cNvSpPr/>
            <p:nvPr/>
          </p:nvSpPr>
          <p:spPr>
            <a:xfrm>
              <a:off x="2514600" y="29718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/>
            <p:cNvSpPr/>
            <p:nvPr/>
          </p:nvSpPr>
          <p:spPr>
            <a:xfrm>
              <a:off x="2971800" y="29718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/>
            <p:cNvSpPr/>
            <p:nvPr/>
          </p:nvSpPr>
          <p:spPr>
            <a:xfrm>
              <a:off x="3429000" y="29718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1045"/>
            <p:cNvSpPr/>
            <p:nvPr/>
          </p:nvSpPr>
          <p:spPr>
            <a:xfrm>
              <a:off x="2514600" y="35814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1046"/>
            <p:cNvSpPr/>
            <p:nvPr/>
          </p:nvSpPr>
          <p:spPr>
            <a:xfrm>
              <a:off x="2971800" y="35814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1047"/>
            <p:cNvSpPr/>
            <p:nvPr/>
          </p:nvSpPr>
          <p:spPr>
            <a:xfrm>
              <a:off x="3429000" y="3581400"/>
              <a:ext cx="3048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9" name="TextBox 17"/>
          <p:cNvSpPr txBox="1"/>
          <p:nvPr/>
        </p:nvSpPr>
        <p:spPr>
          <a:xfrm>
            <a:off x="860311" y="4023056"/>
            <a:ext cx="3249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  <a:latin typeface="Segoe UI Semibold" pitchFamily="34" charset="0"/>
              </a:rPr>
              <a:t>CPUs consist of a few cores optimized for serial processing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050" name="TextBox 1256"/>
          <p:cNvSpPr txBox="1"/>
          <p:nvPr/>
        </p:nvSpPr>
        <p:spPr>
          <a:xfrm>
            <a:off x="4707984" y="4035632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GPUs consist of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thousands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of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smaller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 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cores for parallel p</a:t>
            </a: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rocessing</a:t>
            </a:r>
            <a:endParaRPr lang="en-US" sz="1600" dirty="0" smtClean="0"/>
          </a:p>
        </p:txBody>
      </p:sp>
      <p:sp>
        <p:nvSpPr>
          <p:cNvPr id="1051" name="TextBox 3071"/>
          <p:cNvSpPr txBox="1"/>
          <p:nvPr/>
        </p:nvSpPr>
        <p:spPr>
          <a:xfrm>
            <a:off x="2811192" y="202201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Segoe UI Semibold" pitchFamily="34" charset="0"/>
              </a:rPr>
              <a:t>CPU</a:t>
            </a:r>
            <a:endParaRPr lang="en-US" dirty="0">
              <a:solidFill>
                <a:srgbClr val="0070C0"/>
              </a:solidFill>
              <a:latin typeface="Segoe UI Semibold" pitchFamily="34" charset="0"/>
            </a:endParaRPr>
          </a:p>
        </p:txBody>
      </p:sp>
      <p:sp>
        <p:nvSpPr>
          <p:cNvPr id="1052" name="TextBox 1258"/>
          <p:cNvSpPr txBox="1"/>
          <p:nvPr/>
        </p:nvSpPr>
        <p:spPr>
          <a:xfrm>
            <a:off x="7458701" y="208779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Segoe UI Semibold" pitchFamily="34" charset="0"/>
              </a:rPr>
              <a:t>G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Segoe UI Semibold" pitchFamily="34" charset="0"/>
              </a:rPr>
              <a:t>PU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Segoe UI Semibold" pitchFamily="34" charset="0"/>
            </a:endParaRPr>
          </a:p>
        </p:txBody>
      </p:sp>
      <p:sp>
        <p:nvSpPr>
          <p:cNvPr id="1053" name="TextBox 17"/>
          <p:cNvSpPr txBox="1"/>
          <p:nvPr/>
        </p:nvSpPr>
        <p:spPr>
          <a:xfrm>
            <a:off x="1156320" y="4363222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Intel Xeon X5650:</a:t>
            </a:r>
          </a:p>
          <a:p>
            <a:r>
              <a:rPr lang="en-US" dirty="0" smtClean="0"/>
              <a:t>Clock speed: </a:t>
            </a:r>
            <a:r>
              <a:rPr lang="en-US" b="1" dirty="0" smtClean="0"/>
              <a:t>2.66</a:t>
            </a:r>
            <a:r>
              <a:rPr lang="en-US" dirty="0" smtClean="0"/>
              <a:t> GHz</a:t>
            </a:r>
          </a:p>
          <a:p>
            <a:r>
              <a:rPr lang="en-US" b="1" dirty="0" smtClean="0"/>
              <a:t>4</a:t>
            </a:r>
            <a:r>
              <a:rPr lang="en-US" dirty="0" smtClean="0"/>
              <a:t>/</a:t>
            </a:r>
            <a:r>
              <a:rPr lang="en-US" dirty="0" smtClean="0"/>
              <a:t>cycle CPU </a:t>
            </a:r>
            <a:r>
              <a:rPr lang="en-US" dirty="0" smtClean="0"/>
              <a:t>- </a:t>
            </a:r>
            <a:r>
              <a:rPr lang="en-US" b="1" dirty="0" smtClean="0"/>
              <a:t>6</a:t>
            </a:r>
            <a:r>
              <a:rPr lang="en-US" dirty="0" smtClean="0"/>
              <a:t> cores</a:t>
            </a:r>
          </a:p>
          <a:p>
            <a:r>
              <a:rPr lang="en-US" dirty="0" smtClean="0"/>
              <a:t>=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Segoe UI Semibold" pitchFamily="34" charset="0"/>
              </a:rPr>
              <a:t>63.84</a:t>
            </a:r>
            <a:r>
              <a:rPr lang="en-US" dirty="0" smtClean="0"/>
              <a:t> </a:t>
            </a:r>
            <a:r>
              <a:rPr lang="en-US" dirty="0" smtClean="0"/>
              <a:t>Gigaflops double </a:t>
            </a:r>
            <a:r>
              <a:rPr lang="en-US" dirty="0" smtClean="0"/>
              <a:t>precision</a:t>
            </a:r>
          </a:p>
          <a:p>
            <a:r>
              <a:rPr lang="en-US" dirty="0"/>
              <a:t>Memory size: </a:t>
            </a:r>
            <a:r>
              <a:rPr lang="en-US" b="1" dirty="0"/>
              <a:t>288 </a:t>
            </a:r>
            <a:r>
              <a:rPr lang="en-US" dirty="0"/>
              <a:t>GB</a:t>
            </a:r>
          </a:p>
          <a:p>
            <a:r>
              <a:rPr lang="en-US" dirty="0"/>
              <a:t>Bandwidth: </a:t>
            </a:r>
            <a:r>
              <a:rPr lang="en-US" b="1" dirty="0"/>
              <a:t>32 </a:t>
            </a:r>
            <a:r>
              <a:rPr lang="en-US" dirty="0"/>
              <a:t>GB/sec</a:t>
            </a:r>
          </a:p>
          <a:p>
            <a:endParaRPr lang="en-US" dirty="0"/>
          </a:p>
        </p:txBody>
      </p:sp>
      <p:sp>
        <p:nvSpPr>
          <p:cNvPr id="1054" name="TextBox 1256"/>
          <p:cNvSpPr txBox="1"/>
          <p:nvPr/>
        </p:nvSpPr>
        <p:spPr>
          <a:xfrm>
            <a:off x="5330592" y="4373078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NVIDIA Tesla M2070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Segoe UI Semibold" pitchFamily="34" charset="0"/>
              </a:rPr>
              <a:t>:</a:t>
            </a:r>
          </a:p>
          <a:p>
            <a:r>
              <a:rPr lang="en-US" dirty="0" smtClean="0"/>
              <a:t>Core clock: </a:t>
            </a:r>
            <a:r>
              <a:rPr lang="en-US" b="1" dirty="0" smtClean="0"/>
              <a:t>1.15</a:t>
            </a:r>
            <a:r>
              <a:rPr lang="en-US" dirty="0" smtClean="0"/>
              <a:t>GHz</a:t>
            </a:r>
          </a:p>
          <a:p>
            <a:r>
              <a:rPr lang="en-US" b="1" dirty="0" smtClean="0"/>
              <a:t>1</a:t>
            </a:r>
            <a:r>
              <a:rPr lang="en-US" dirty="0" smtClean="0"/>
              <a:t>/cycle - </a:t>
            </a:r>
            <a:r>
              <a:rPr lang="en-US" b="1" dirty="0" smtClean="0"/>
              <a:t>448</a:t>
            </a:r>
            <a:r>
              <a:rPr lang="en-US" dirty="0" smtClean="0"/>
              <a:t> </a:t>
            </a:r>
            <a:r>
              <a:rPr lang="en-US" dirty="0" smtClean="0"/>
              <a:t>CUDA </a:t>
            </a:r>
            <a:r>
              <a:rPr lang="en-US" dirty="0" smtClean="0"/>
              <a:t>cores </a:t>
            </a:r>
            <a:endParaRPr lang="en-US" dirty="0" smtClean="0"/>
          </a:p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Segoe UI Semibold" pitchFamily="34" charset="0"/>
              </a:rPr>
              <a:t>= 515</a:t>
            </a:r>
            <a:r>
              <a:rPr lang="en-US" dirty="0" smtClean="0"/>
              <a:t> </a:t>
            </a:r>
            <a:r>
              <a:rPr lang="en-US" dirty="0" smtClean="0"/>
              <a:t>Gigaflops double </a:t>
            </a:r>
            <a:r>
              <a:rPr lang="en-US" dirty="0" smtClean="0"/>
              <a:t>precision</a:t>
            </a:r>
          </a:p>
          <a:p>
            <a:r>
              <a:rPr lang="en-US" dirty="0"/>
              <a:t>Memory size: </a:t>
            </a:r>
            <a:r>
              <a:rPr lang="en-US" b="1" dirty="0"/>
              <a:t>3GB </a:t>
            </a:r>
            <a:r>
              <a:rPr lang="en-US" dirty="0"/>
              <a:t>total</a:t>
            </a:r>
          </a:p>
          <a:p>
            <a:r>
              <a:rPr lang="en-US" dirty="0"/>
              <a:t>Bandwidth: </a:t>
            </a:r>
            <a:r>
              <a:rPr lang="en-US" b="1" dirty="0"/>
              <a:t>150 </a:t>
            </a:r>
            <a:r>
              <a:rPr lang="en-US" dirty="0"/>
              <a:t>GB/sec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066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Small changes, </a:t>
            </a:r>
            <a:r>
              <a:rPr lang="fr-FR" dirty="0" err="1" smtClean="0"/>
              <a:t>big</a:t>
            </a:r>
            <a:r>
              <a:rPr lang="fr-FR" dirty="0" smtClean="0"/>
              <a:t> speed-up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28</a:t>
            </a:fld>
            <a:endParaRPr lang="en-US"/>
          </a:p>
        </p:txBody>
      </p:sp>
      <p:sp>
        <p:nvSpPr>
          <p:cNvPr id="1055" name="AutoShape 14"/>
          <p:cNvSpPr>
            <a:spLocks noChangeArrowheads="1"/>
          </p:cNvSpPr>
          <p:nvPr/>
        </p:nvSpPr>
        <p:spPr bwMode="auto">
          <a:xfrm>
            <a:off x="3486373" y="1749131"/>
            <a:ext cx="2260776" cy="3701774"/>
          </a:xfrm>
          <a:prstGeom prst="roundRect">
            <a:avLst>
              <a:gd name="adj" fmla="val 5701"/>
            </a:avLst>
          </a:prstGeom>
          <a:gradFill flip="none" rotWithShape="1">
            <a:gsLst>
              <a:gs pos="0">
                <a:schemeClr val="bg1">
                  <a:lumMod val="50000"/>
                  <a:lumOff val="50000"/>
                  <a:alpha val="24000"/>
                </a:schemeClr>
              </a:gs>
              <a:gs pos="100000">
                <a:schemeClr val="bg1">
                  <a:lumMod val="75000"/>
                  <a:lumOff val="25000"/>
                  <a:alpha val="14000"/>
                </a:scheme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bg2">
                    <a:alpha val="56000"/>
                  </a:schemeClr>
                </a:gs>
                <a:gs pos="100000">
                  <a:schemeClr val="bg2">
                    <a:alpha val="14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1056" name="TextBox 29"/>
          <p:cNvSpPr txBox="1"/>
          <p:nvPr/>
        </p:nvSpPr>
        <p:spPr>
          <a:xfrm>
            <a:off x="3508926" y="1221310"/>
            <a:ext cx="221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Trebuchet MS" pitchFamily="34" charset="0"/>
              </a:rPr>
              <a:t>Application Code</a:t>
            </a:r>
            <a:endParaRPr lang="en-US" sz="2000" b="1" dirty="0">
              <a:latin typeface="Trebuchet MS" pitchFamily="34" charset="0"/>
            </a:endParaRPr>
          </a:p>
        </p:txBody>
      </p:sp>
      <p:sp>
        <p:nvSpPr>
          <p:cNvPr id="1057" name="Left Brace 665"/>
          <p:cNvSpPr/>
          <p:nvPr/>
        </p:nvSpPr>
        <p:spPr>
          <a:xfrm rot="16200000">
            <a:off x="4444087" y="2336789"/>
            <a:ext cx="485912" cy="6961576"/>
          </a:xfrm>
          <a:prstGeom prst="leftBrace">
            <a:avLst>
              <a:gd name="adj1" fmla="val 48029"/>
              <a:gd name="adj2" fmla="val 49189"/>
            </a:avLst>
          </a:prstGeom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TextBox 666"/>
          <p:cNvSpPr txBox="1"/>
          <p:nvPr/>
        </p:nvSpPr>
        <p:spPr>
          <a:xfrm>
            <a:off x="4387516" y="5664012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Trebuchet MS" pitchFamily="34" charset="0"/>
              </a:rPr>
              <a:t>+</a:t>
            </a:r>
            <a:endParaRPr lang="en-US" sz="4000" b="1" dirty="0">
              <a:latin typeface="Trebuchet MS" pitchFamily="34" charset="0"/>
            </a:endParaRPr>
          </a:p>
        </p:txBody>
      </p:sp>
      <p:sp>
        <p:nvSpPr>
          <p:cNvPr id="1059" name="TextBox 667"/>
          <p:cNvSpPr txBox="1"/>
          <p:nvPr/>
        </p:nvSpPr>
        <p:spPr>
          <a:xfrm>
            <a:off x="557153" y="3473450"/>
            <a:ext cx="116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6B900"/>
                </a:solidFill>
                <a:effectLst/>
                <a:latin typeface="Trebuchet MS" pitchFamily="34" charset="0"/>
                <a:cs typeface="Arial" pitchFamily="34" charset="0"/>
              </a:rPr>
              <a:t>GPU</a:t>
            </a:r>
          </a:p>
        </p:txBody>
      </p:sp>
      <p:sp>
        <p:nvSpPr>
          <p:cNvPr id="1060" name="TextBox 668"/>
          <p:cNvSpPr txBox="1"/>
          <p:nvPr/>
        </p:nvSpPr>
        <p:spPr>
          <a:xfrm>
            <a:off x="7698391" y="3441452"/>
            <a:ext cx="92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Trebuchet MS" pitchFamily="34" charset="0"/>
              </a:rPr>
              <a:t>C</a:t>
            </a:r>
            <a:r>
              <a:rPr lang="en-US" sz="2800" b="1" dirty="0" smtClean="0">
                <a:solidFill>
                  <a:schemeClr val="tx2"/>
                </a:solidFill>
                <a:latin typeface="Trebuchet MS" pitchFamily="34" charset="0"/>
              </a:rPr>
              <a:t>PU</a:t>
            </a:r>
            <a:endParaRPr lang="en-US" sz="2800" b="1" dirty="0">
              <a:solidFill>
                <a:schemeClr val="tx2"/>
              </a:solidFill>
              <a:latin typeface="Trebuchet MS" pitchFamily="34" charset="0"/>
            </a:endParaRPr>
          </a:p>
        </p:txBody>
      </p:sp>
      <p:sp>
        <p:nvSpPr>
          <p:cNvPr id="1061" name="TextBox 670"/>
          <p:cNvSpPr txBox="1"/>
          <p:nvPr/>
        </p:nvSpPr>
        <p:spPr>
          <a:xfrm>
            <a:off x="1812428" y="4215655"/>
            <a:ext cx="2324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73B900"/>
                </a:solidFill>
                <a:latin typeface="Trebuchet MS" pitchFamily="34" charset="0"/>
              </a:rPr>
              <a:t>Use GPU to Parallelize</a:t>
            </a:r>
            <a:endParaRPr lang="en-US" dirty="0">
              <a:solidFill>
                <a:srgbClr val="73B900"/>
              </a:solidFill>
              <a:latin typeface="Trebuchet MS" pitchFamily="34" charset="0"/>
            </a:endParaRPr>
          </a:p>
        </p:txBody>
      </p:sp>
      <p:sp>
        <p:nvSpPr>
          <p:cNvPr id="1062" name="Rounded Rectangle 32"/>
          <p:cNvSpPr/>
          <p:nvPr/>
        </p:nvSpPr>
        <p:spPr>
          <a:xfrm>
            <a:off x="3360838" y="2736764"/>
            <a:ext cx="2511846" cy="887767"/>
          </a:xfrm>
          <a:prstGeom prst="roundRect">
            <a:avLst>
              <a:gd name="adj" fmla="val 914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Left Arrow 31"/>
          <p:cNvSpPr/>
          <p:nvPr/>
        </p:nvSpPr>
        <p:spPr>
          <a:xfrm>
            <a:off x="1709730" y="3056780"/>
            <a:ext cx="1651108" cy="273554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rgbClr val="73B900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TextBox 674"/>
          <p:cNvSpPr txBox="1"/>
          <p:nvPr/>
        </p:nvSpPr>
        <p:spPr>
          <a:xfrm>
            <a:off x="1458635" y="3359952"/>
            <a:ext cx="2153298" cy="4801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>
                <a:latin typeface="Trebuchet MS" pitchFamily="34" charset="0"/>
              </a:rPr>
              <a:t>Compute-Intensive Functions</a:t>
            </a:r>
            <a:endParaRPr lang="en-US" sz="1400" dirty="0">
              <a:latin typeface="Trebuchet MS" pitchFamily="34" charset="0"/>
            </a:endParaRPr>
          </a:p>
        </p:txBody>
      </p:sp>
      <p:sp>
        <p:nvSpPr>
          <p:cNvPr id="1065" name="TextBox 711"/>
          <p:cNvSpPr txBox="1"/>
          <p:nvPr/>
        </p:nvSpPr>
        <p:spPr>
          <a:xfrm>
            <a:off x="5915638" y="2963323"/>
            <a:ext cx="20531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600" b="1" dirty="0">
                <a:solidFill>
                  <a:schemeClr val="tx2"/>
                </a:solidFill>
                <a:latin typeface="Trebuchet MS" pitchFamily="34" charset="0"/>
              </a:rPr>
              <a:t>Rest of Sequential</a:t>
            </a:r>
          </a:p>
          <a:p>
            <a:pPr algn="r">
              <a:lnSpc>
                <a:spcPct val="90000"/>
              </a:lnSpc>
            </a:pPr>
            <a:r>
              <a:rPr lang="en-US" sz="1600" b="1" dirty="0">
                <a:solidFill>
                  <a:schemeClr val="tx2"/>
                </a:solidFill>
                <a:latin typeface="Trebuchet MS" pitchFamily="34" charset="0"/>
              </a:rPr>
              <a:t>CPU Code</a:t>
            </a:r>
          </a:p>
        </p:txBody>
      </p:sp>
      <p:sp>
        <p:nvSpPr>
          <p:cNvPr id="1066" name="AutoShape 14"/>
          <p:cNvSpPr>
            <a:spLocks noChangeArrowheads="1"/>
          </p:cNvSpPr>
          <p:nvPr/>
        </p:nvSpPr>
        <p:spPr bwMode="auto">
          <a:xfrm>
            <a:off x="3593963" y="3394094"/>
            <a:ext cx="2045596" cy="157928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1067" name="AutoShape 14"/>
          <p:cNvSpPr>
            <a:spLocks noChangeArrowheads="1"/>
          </p:cNvSpPr>
          <p:nvPr/>
        </p:nvSpPr>
        <p:spPr bwMode="auto">
          <a:xfrm>
            <a:off x="3593963" y="2807630"/>
            <a:ext cx="2045596" cy="157928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1068" name="AutoShape 14"/>
          <p:cNvSpPr>
            <a:spLocks noChangeArrowheads="1"/>
          </p:cNvSpPr>
          <p:nvPr/>
        </p:nvSpPr>
        <p:spPr bwMode="auto">
          <a:xfrm>
            <a:off x="3593963" y="3100862"/>
            <a:ext cx="2045596" cy="157928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1069" name="AutoShape 14"/>
          <p:cNvSpPr>
            <a:spLocks noChangeArrowheads="1"/>
          </p:cNvSpPr>
          <p:nvPr/>
        </p:nvSpPr>
        <p:spPr bwMode="auto">
          <a:xfrm>
            <a:off x="3593963" y="1927933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70" name="AutoShape 14"/>
          <p:cNvSpPr>
            <a:spLocks noChangeArrowheads="1"/>
          </p:cNvSpPr>
          <p:nvPr/>
        </p:nvSpPr>
        <p:spPr bwMode="auto">
          <a:xfrm>
            <a:off x="3593963" y="2221165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71" name="AutoShape 14"/>
          <p:cNvSpPr>
            <a:spLocks noChangeArrowheads="1"/>
          </p:cNvSpPr>
          <p:nvPr/>
        </p:nvSpPr>
        <p:spPr bwMode="auto">
          <a:xfrm>
            <a:off x="3593963" y="2514398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72" name="AutoShape 14"/>
          <p:cNvSpPr>
            <a:spLocks noChangeArrowheads="1"/>
          </p:cNvSpPr>
          <p:nvPr/>
        </p:nvSpPr>
        <p:spPr bwMode="auto">
          <a:xfrm>
            <a:off x="3593963" y="3687326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73" name="AutoShape 14"/>
          <p:cNvSpPr>
            <a:spLocks noChangeArrowheads="1"/>
          </p:cNvSpPr>
          <p:nvPr/>
        </p:nvSpPr>
        <p:spPr bwMode="auto">
          <a:xfrm>
            <a:off x="3593963" y="3980559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74" name="AutoShape 14"/>
          <p:cNvSpPr>
            <a:spLocks noChangeArrowheads="1"/>
          </p:cNvSpPr>
          <p:nvPr/>
        </p:nvSpPr>
        <p:spPr bwMode="auto">
          <a:xfrm>
            <a:off x="3593963" y="4273791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75" name="AutoShape 14"/>
          <p:cNvSpPr>
            <a:spLocks noChangeArrowheads="1"/>
          </p:cNvSpPr>
          <p:nvPr/>
        </p:nvSpPr>
        <p:spPr bwMode="auto">
          <a:xfrm>
            <a:off x="3593963" y="4567023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76" name="AutoShape 14"/>
          <p:cNvSpPr>
            <a:spLocks noChangeArrowheads="1"/>
          </p:cNvSpPr>
          <p:nvPr/>
        </p:nvSpPr>
        <p:spPr bwMode="auto">
          <a:xfrm>
            <a:off x="3593963" y="4860255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77" name="AutoShape 14"/>
          <p:cNvSpPr>
            <a:spLocks noChangeArrowheads="1"/>
          </p:cNvSpPr>
          <p:nvPr/>
        </p:nvSpPr>
        <p:spPr bwMode="auto">
          <a:xfrm>
            <a:off x="3593963" y="5153485"/>
            <a:ext cx="2045596" cy="157928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1078" name="Left Arrow 347"/>
          <p:cNvSpPr/>
          <p:nvPr/>
        </p:nvSpPr>
        <p:spPr>
          <a:xfrm flipH="1">
            <a:off x="5872684" y="2189691"/>
            <a:ext cx="1630118" cy="235186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chemeClr val="tx2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Left Arrow 348"/>
          <p:cNvSpPr/>
          <p:nvPr/>
        </p:nvSpPr>
        <p:spPr>
          <a:xfrm flipH="1">
            <a:off x="5872684" y="4389380"/>
            <a:ext cx="1630118" cy="235186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chemeClr val="tx2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77" y="4027824"/>
            <a:ext cx="1050741" cy="11738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1" name="Group 312"/>
          <p:cNvGrpSpPr/>
          <p:nvPr/>
        </p:nvGrpSpPr>
        <p:grpSpPr>
          <a:xfrm>
            <a:off x="7666772" y="4007995"/>
            <a:ext cx="955898" cy="1303418"/>
            <a:chOff x="2913547" y="2500538"/>
            <a:chExt cx="1688442" cy="2233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82" name="Picture 313" descr="thinner_intel_chip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3" name="Rectangle 1082"/>
            <p:cNvSpPr/>
            <p:nvPr/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5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mtClean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084" name="Group 315"/>
            <p:cNvGrpSpPr/>
            <p:nvPr/>
          </p:nvGrpSpPr>
          <p:grpSpPr>
            <a:xfrm>
              <a:off x="3098538" y="2782108"/>
              <a:ext cx="1309870" cy="359725"/>
              <a:chOff x="3098538" y="2782108"/>
              <a:chExt cx="1309870" cy="359725"/>
            </a:xfrm>
          </p:grpSpPr>
          <p:sp>
            <p:nvSpPr>
              <p:cNvPr id="1089" name="Rounded Rectangle 320"/>
              <p:cNvSpPr/>
              <p:nvPr/>
            </p:nvSpPr>
            <p:spPr bwMode="auto">
              <a:xfrm rot="5400000">
                <a:off x="3577905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90" name="Rounded Rectangle 321"/>
              <p:cNvSpPr/>
              <p:nvPr/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91" name="Rounded Rectangle 322"/>
              <p:cNvSpPr/>
              <p:nvPr/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mtClea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085" name="Group 316"/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1086" name="Rounded Rectangle 317"/>
              <p:cNvSpPr/>
              <p:nvPr/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87" name="Rounded Rectangle 318"/>
              <p:cNvSpPr/>
              <p:nvPr/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mtClea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88" name="Rounded Rectangle 319"/>
              <p:cNvSpPr/>
              <p:nvPr/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mtClea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95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700195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Fastest</a:t>
            </a:r>
            <a:r>
              <a:rPr lang="fr-FR" dirty="0" smtClean="0"/>
              <a:t> performance for </a:t>
            </a:r>
            <a:r>
              <a:rPr lang="fr-FR" dirty="0" err="1" smtClean="0"/>
              <a:t>learning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29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/>
          <p:cNvSpPr txBox="1">
            <a:spLocks/>
          </p:cNvSpPr>
          <p:nvPr/>
        </p:nvSpPr>
        <p:spPr bwMode="auto">
          <a:xfrm>
            <a:off x="866314" y="1182833"/>
            <a:ext cx="7670271" cy="36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1" tIns="45704" rIns="91411" bIns="45704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3B900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2000" b="0" dirty="0">
                <a:solidFill>
                  <a:schemeClr val="tx1"/>
                </a:solidFill>
              </a:rPr>
              <a:t>Tesla K20X Speed-Up over Sandy Bridge CPUs</a:t>
            </a:r>
          </a:p>
        </p:txBody>
      </p:sp>
      <p:grpSp>
        <p:nvGrpSpPr>
          <p:cNvPr id="46" name="Group 34"/>
          <p:cNvGrpSpPr/>
          <p:nvPr/>
        </p:nvGrpSpPr>
        <p:grpSpPr>
          <a:xfrm>
            <a:off x="419418" y="1540345"/>
            <a:ext cx="8645927" cy="4842792"/>
            <a:chOff x="320422" y="1249150"/>
            <a:chExt cx="10375112" cy="4358513"/>
          </a:xfrm>
        </p:grpSpPr>
        <p:sp>
          <p:nvSpPr>
            <p:cNvPr id="47" name="AutoShape 14"/>
            <p:cNvSpPr>
              <a:spLocks noChangeArrowheads="1"/>
            </p:cNvSpPr>
            <p:nvPr/>
          </p:nvSpPr>
          <p:spPr bwMode="auto">
            <a:xfrm rot="5400000">
              <a:off x="5057736" y="-2317857"/>
              <a:ext cx="802245" cy="10276867"/>
            </a:xfrm>
            <a:prstGeom prst="roundRect">
              <a:avLst>
                <a:gd name="adj" fmla="val 5887"/>
              </a:avLst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lIns="91408" tIns="45702" rIns="91408" bIns="45702" anchor="ctr"/>
            <a:lstStyle/>
            <a:p>
              <a:pPr algn="ctr">
                <a:defRPr/>
              </a:pPr>
              <a:endParaRPr lang="en-US" sz="1000" b="1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48" name="AutoShape 14"/>
            <p:cNvSpPr>
              <a:spLocks noChangeArrowheads="1"/>
            </p:cNvSpPr>
            <p:nvPr/>
          </p:nvSpPr>
          <p:spPr bwMode="auto">
            <a:xfrm rot="5400000">
              <a:off x="5057732" y="-1353611"/>
              <a:ext cx="802245" cy="10276860"/>
            </a:xfrm>
            <a:prstGeom prst="roundRect">
              <a:avLst>
                <a:gd name="adj" fmla="val 5887"/>
              </a:avLst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lIns="91408" tIns="45702" rIns="91408" bIns="45702" anchor="ctr"/>
            <a:lstStyle/>
            <a:p>
              <a:pPr algn="ctr">
                <a:defRPr/>
              </a:pPr>
              <a:endParaRPr lang="en-US" sz="1000" b="1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49" name="AutoShape 14"/>
            <p:cNvSpPr>
              <a:spLocks noChangeArrowheads="1"/>
            </p:cNvSpPr>
            <p:nvPr/>
          </p:nvSpPr>
          <p:spPr bwMode="auto">
            <a:xfrm rot="5400000">
              <a:off x="5057736" y="-398471"/>
              <a:ext cx="802245" cy="10276874"/>
            </a:xfrm>
            <a:prstGeom prst="roundRect">
              <a:avLst>
                <a:gd name="adj" fmla="val 5887"/>
              </a:avLst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contourW="6350">
              <a:bevelT w="12700" h="6350"/>
              <a:contourClr>
                <a:schemeClr val="bg2">
                  <a:lumMod val="75000"/>
                </a:schemeClr>
              </a:contourClr>
            </a:sp3d>
          </p:spPr>
          <p:txBody>
            <a:bodyPr wrap="none" lIns="91408" tIns="45702" rIns="91408" bIns="45702" anchor="ctr"/>
            <a:lstStyle/>
            <a:p>
              <a:pPr algn="ctr">
                <a:defRPr/>
              </a:pPr>
              <a:endParaRPr lang="en-US" sz="1000" b="1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grpSp>
          <p:nvGrpSpPr>
            <p:cNvPr id="50" name="Group 38"/>
            <p:cNvGrpSpPr/>
            <p:nvPr/>
          </p:nvGrpSpPr>
          <p:grpSpPr>
            <a:xfrm>
              <a:off x="320422" y="1249150"/>
              <a:ext cx="10375112" cy="4358513"/>
              <a:chOff x="320422" y="1249150"/>
              <a:chExt cx="10375112" cy="4667542"/>
            </a:xfrm>
          </p:grpSpPr>
          <p:sp>
            <p:nvSpPr>
              <p:cNvPr id="51" name="AutoShape 14"/>
              <p:cNvSpPr>
                <a:spLocks noChangeArrowheads="1"/>
              </p:cNvSpPr>
              <p:nvPr/>
            </p:nvSpPr>
            <p:spPr bwMode="auto">
              <a:xfrm rot="5400000">
                <a:off x="5029294" y="-3227550"/>
                <a:ext cx="859126" cy="10276864"/>
              </a:xfrm>
              <a:prstGeom prst="roundRect">
                <a:avLst>
                  <a:gd name="adj" fmla="val 5887"/>
                </a:avLst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>
                  <a:rot lat="0" lon="0" rev="3000000"/>
                </a:lightRig>
              </a:scene3d>
              <a:sp3d contourW="6350">
                <a:bevelT w="12700" h="6350"/>
                <a:contourClr>
                  <a:schemeClr val="bg2">
                    <a:lumMod val="75000"/>
                  </a:schemeClr>
                </a:contourClr>
              </a:sp3d>
            </p:spPr>
            <p:txBody>
              <a:bodyPr wrap="none" lIns="91408" tIns="45702" rIns="91408" bIns="45702" anchor="ctr"/>
              <a:lstStyle/>
              <a:p>
                <a:pPr algn="ctr">
                  <a:defRPr/>
                </a:pPr>
                <a:endParaRPr lang="en-US" sz="1000" b="1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cxnSp>
            <p:nvCxnSpPr>
              <p:cNvPr id="52" name="Straight Connector 40"/>
              <p:cNvCxnSpPr/>
              <p:nvPr/>
            </p:nvCxnSpPr>
            <p:spPr>
              <a:xfrm>
                <a:off x="2137329" y="1249150"/>
                <a:ext cx="0" cy="447120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bg2">
                        <a:alpha val="0"/>
                      </a:schemeClr>
                    </a:gs>
                    <a:gs pos="50000">
                      <a:schemeClr val="bg2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5400000" scaled="0"/>
                </a:gra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3" name="Chart 4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14494425"/>
                  </p:ext>
                </p:extLst>
              </p:nvPr>
            </p:nvGraphicFramePr>
            <p:xfrm>
              <a:off x="2137330" y="1249150"/>
              <a:ext cx="8558204" cy="466754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54" name="Title 1"/>
              <p:cNvSpPr txBox="1">
                <a:spLocks/>
              </p:cNvSpPr>
              <p:nvPr/>
            </p:nvSpPr>
            <p:spPr bwMode="auto">
              <a:xfrm>
                <a:off x="320426" y="1726215"/>
                <a:ext cx="1762930" cy="3559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r">
                  <a:defRPr/>
                </a:pPr>
                <a:r>
                  <a:rPr lang="en-US" b="1" kern="0" dirty="0" smtClean="0">
                    <a:latin typeface="Trebuchet MS" pitchFamily="34" charset="0"/>
                  </a:rPr>
                  <a:t>Engineering</a:t>
                </a:r>
                <a:endParaRPr lang="en-US" b="1" kern="0" dirty="0">
                  <a:latin typeface="Trebuchet MS" pitchFamily="34" charset="0"/>
                </a:endParaRPr>
              </a:p>
            </p:txBody>
          </p:sp>
          <p:sp>
            <p:nvSpPr>
              <p:cNvPr id="55" name="Title 1"/>
              <p:cNvSpPr txBox="1">
                <a:spLocks/>
              </p:cNvSpPr>
              <p:nvPr/>
            </p:nvSpPr>
            <p:spPr bwMode="auto">
              <a:xfrm>
                <a:off x="320422" y="3641437"/>
                <a:ext cx="1762929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r">
                  <a:defRPr/>
                </a:pPr>
                <a:r>
                  <a:rPr lang="en-US" b="1" kern="0" dirty="0" smtClean="0">
                    <a:latin typeface="Trebuchet MS" pitchFamily="34" charset="0"/>
                  </a:rPr>
                  <a:t>Earth </a:t>
                </a:r>
              </a:p>
              <a:p>
                <a:pPr algn="r">
                  <a:defRPr/>
                </a:pPr>
                <a:r>
                  <a:rPr lang="en-US" b="1" kern="0" dirty="0" smtClean="0">
                    <a:latin typeface="Trebuchet MS" pitchFamily="34" charset="0"/>
                  </a:rPr>
                  <a:t>Science</a:t>
                </a:r>
                <a:endParaRPr lang="en-US" b="1" kern="0" dirty="0">
                  <a:latin typeface="Trebuchet MS" pitchFamily="34" charset="0"/>
                </a:endParaRPr>
              </a:p>
            </p:txBody>
          </p:sp>
          <p:sp>
            <p:nvSpPr>
              <p:cNvPr id="56" name="Title 1"/>
              <p:cNvSpPr txBox="1">
                <a:spLocks/>
              </p:cNvSpPr>
              <p:nvPr/>
            </p:nvSpPr>
            <p:spPr bwMode="auto">
              <a:xfrm>
                <a:off x="320426" y="2747326"/>
                <a:ext cx="176292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r">
                  <a:defRPr/>
                </a:pPr>
                <a:r>
                  <a:rPr lang="en-US" b="1" kern="0" dirty="0" smtClean="0">
                    <a:latin typeface="Trebuchet MS" pitchFamily="34" charset="0"/>
                  </a:rPr>
                  <a:t>Physics</a:t>
                </a:r>
                <a:endParaRPr lang="en-US" b="1" kern="0" dirty="0">
                  <a:latin typeface="Trebuchet MS" pitchFamily="34" charset="0"/>
                </a:endParaRPr>
              </a:p>
            </p:txBody>
          </p:sp>
          <p:sp>
            <p:nvSpPr>
              <p:cNvPr id="57" name="Title 1"/>
              <p:cNvSpPr txBox="1">
                <a:spLocks/>
              </p:cNvSpPr>
              <p:nvPr/>
            </p:nvSpPr>
            <p:spPr bwMode="auto">
              <a:xfrm>
                <a:off x="320423" y="4664306"/>
                <a:ext cx="1762929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r">
                  <a:defRPr/>
                </a:pPr>
                <a:r>
                  <a:rPr lang="en-US" b="1" kern="0" dirty="0">
                    <a:latin typeface="Trebuchet MS" pitchFamily="34" charset="0"/>
                  </a:rPr>
                  <a:t>Molecular</a:t>
                </a:r>
              </a:p>
              <a:p>
                <a:pPr algn="r">
                  <a:defRPr/>
                </a:pPr>
                <a:r>
                  <a:rPr lang="en-US" b="1" kern="0" dirty="0">
                    <a:latin typeface="Trebuchet MS" pitchFamily="34" charset="0"/>
                  </a:rPr>
                  <a:t>Dynamics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65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49" y="227604"/>
            <a:ext cx="79577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Audio </a:t>
            </a:r>
            <a:r>
              <a:rPr lang="fr-FR" dirty="0" err="1" smtClean="0"/>
              <a:t>features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30379"/>
            <a:ext cx="2133600" cy="365125"/>
          </a:xfrm>
        </p:spPr>
        <p:txBody>
          <a:bodyPr/>
          <a:lstStyle/>
          <a:p>
            <a:fld id="{4A822907-8A9D-4F6B-98F6-913902AD56B5}" type="slidenum">
              <a:rPr lang="en-US" smtClean="0"/>
              <a:t>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er 11"/>
          <p:cNvGrpSpPr/>
          <p:nvPr/>
        </p:nvGrpSpPr>
        <p:grpSpPr>
          <a:xfrm>
            <a:off x="6371829" y="1614029"/>
            <a:ext cx="2034525" cy="989170"/>
            <a:chOff x="3230774" y="6525239"/>
            <a:chExt cx="4073542" cy="2012736"/>
          </a:xfrm>
        </p:grpSpPr>
        <p:cxnSp>
          <p:nvCxnSpPr>
            <p:cNvPr id="13" name="Connecteur droit 12"/>
            <p:cNvCxnSpPr/>
            <p:nvPr/>
          </p:nvCxnSpPr>
          <p:spPr bwMode="auto">
            <a:xfrm flipV="1">
              <a:off x="3230774" y="8512513"/>
              <a:ext cx="4073542" cy="3795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Connecteur droit 13"/>
            <p:cNvCxnSpPr/>
            <p:nvPr/>
          </p:nvCxnSpPr>
          <p:spPr bwMode="auto">
            <a:xfrm flipH="1" flipV="1">
              <a:off x="3697649" y="7339712"/>
              <a:ext cx="3000" cy="1198263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Ellipse 14"/>
            <p:cNvSpPr/>
            <p:nvPr/>
          </p:nvSpPr>
          <p:spPr bwMode="auto">
            <a:xfrm>
              <a:off x="3630646" y="7281046"/>
              <a:ext cx="140813" cy="133371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cxnSp>
          <p:nvCxnSpPr>
            <p:cNvPr id="16" name="Connecteur droit 15"/>
            <p:cNvCxnSpPr/>
            <p:nvPr/>
          </p:nvCxnSpPr>
          <p:spPr bwMode="auto">
            <a:xfrm flipV="1">
              <a:off x="4294846" y="6588346"/>
              <a:ext cx="7696" cy="1931863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Ellipse 16"/>
            <p:cNvSpPr/>
            <p:nvPr/>
          </p:nvSpPr>
          <p:spPr bwMode="auto">
            <a:xfrm>
              <a:off x="4229464" y="6525239"/>
              <a:ext cx="140813" cy="133371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cxnSp>
          <p:nvCxnSpPr>
            <p:cNvPr id="18" name="Connecteur droit 17"/>
            <p:cNvCxnSpPr/>
            <p:nvPr/>
          </p:nvCxnSpPr>
          <p:spPr bwMode="auto">
            <a:xfrm flipV="1">
              <a:off x="4768975" y="7712059"/>
              <a:ext cx="3076" cy="801294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Ellipse 18"/>
            <p:cNvSpPr/>
            <p:nvPr/>
          </p:nvSpPr>
          <p:spPr bwMode="auto">
            <a:xfrm>
              <a:off x="4698972" y="7648953"/>
              <a:ext cx="140813" cy="133371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cxnSp>
          <p:nvCxnSpPr>
            <p:cNvPr id="20" name="Connecteur droit 19"/>
            <p:cNvCxnSpPr/>
            <p:nvPr/>
          </p:nvCxnSpPr>
          <p:spPr bwMode="auto">
            <a:xfrm flipH="1" flipV="1">
              <a:off x="4964472" y="7265653"/>
              <a:ext cx="3084" cy="1246167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Ellipse 20"/>
            <p:cNvSpPr/>
            <p:nvPr/>
          </p:nvSpPr>
          <p:spPr bwMode="auto">
            <a:xfrm>
              <a:off x="4897553" y="7208710"/>
              <a:ext cx="140813" cy="133371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cxnSp>
          <p:nvCxnSpPr>
            <p:cNvPr id="22" name="Connecteur droit 21"/>
            <p:cNvCxnSpPr/>
            <p:nvPr/>
          </p:nvCxnSpPr>
          <p:spPr bwMode="auto">
            <a:xfrm flipV="1">
              <a:off x="5575605" y="7827509"/>
              <a:ext cx="4615" cy="676615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Ellipse 22"/>
            <p:cNvSpPr/>
            <p:nvPr/>
          </p:nvSpPr>
          <p:spPr bwMode="auto">
            <a:xfrm>
              <a:off x="5505602" y="7762872"/>
              <a:ext cx="140813" cy="133371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cxnSp>
          <p:nvCxnSpPr>
            <p:cNvPr id="24" name="Connecteur droit 23"/>
            <p:cNvCxnSpPr/>
            <p:nvPr/>
          </p:nvCxnSpPr>
          <p:spPr bwMode="auto">
            <a:xfrm flipH="1" flipV="1">
              <a:off x="5918882" y="7935263"/>
              <a:ext cx="1546" cy="590419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Ellipse 24"/>
            <p:cNvSpPr/>
            <p:nvPr/>
          </p:nvSpPr>
          <p:spPr bwMode="auto">
            <a:xfrm>
              <a:off x="5850423" y="7869091"/>
              <a:ext cx="140813" cy="133371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cxnSp>
          <p:nvCxnSpPr>
            <p:cNvPr id="26" name="Connecteur droit 25"/>
            <p:cNvCxnSpPr/>
            <p:nvPr/>
          </p:nvCxnSpPr>
          <p:spPr bwMode="auto">
            <a:xfrm flipH="1" flipV="1">
              <a:off x="6503843" y="8112285"/>
              <a:ext cx="9" cy="404167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Ellipse 26"/>
            <p:cNvSpPr/>
            <p:nvPr/>
          </p:nvSpPr>
          <p:spPr bwMode="auto">
            <a:xfrm>
              <a:off x="6433847" y="8044580"/>
              <a:ext cx="140813" cy="133371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cxnSp>
          <p:nvCxnSpPr>
            <p:cNvPr id="28" name="Connecteur droit 27"/>
            <p:cNvCxnSpPr/>
            <p:nvPr/>
          </p:nvCxnSpPr>
          <p:spPr bwMode="auto">
            <a:xfrm flipV="1">
              <a:off x="6671647" y="7966049"/>
              <a:ext cx="1527" cy="541175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Ellipse 28"/>
            <p:cNvSpPr/>
            <p:nvPr/>
          </p:nvSpPr>
          <p:spPr bwMode="auto">
            <a:xfrm>
              <a:off x="6601641" y="7896811"/>
              <a:ext cx="140813" cy="133371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  <p:cxnSp>
          <p:nvCxnSpPr>
            <p:cNvPr id="30" name="Connecteur droit 29"/>
            <p:cNvCxnSpPr/>
            <p:nvPr/>
          </p:nvCxnSpPr>
          <p:spPr bwMode="auto">
            <a:xfrm flipH="1" flipV="1">
              <a:off x="7133448" y="8103055"/>
              <a:ext cx="9" cy="404167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Ellipse 30"/>
            <p:cNvSpPr/>
            <p:nvPr/>
          </p:nvSpPr>
          <p:spPr bwMode="auto">
            <a:xfrm>
              <a:off x="7063452" y="8035350"/>
              <a:ext cx="140813" cy="133371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  <p:pic>
        <p:nvPicPr>
          <p:cNvPr id="3" name="Image 2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06" y="1352453"/>
            <a:ext cx="3244189" cy="1444001"/>
          </a:xfrm>
          <a:prstGeom prst="rect">
            <a:avLst/>
          </a:prstGeom>
        </p:spPr>
      </p:pic>
      <p:pic>
        <p:nvPicPr>
          <p:cNvPr id="32" name="Image 31" descr="Peeters_2003_cuidadoaudiofeatures (glissé(e)s)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3" t="27067" r="1994" b="56621"/>
          <a:stretch/>
        </p:blipFill>
        <p:spPr>
          <a:xfrm>
            <a:off x="1184202" y="3068597"/>
            <a:ext cx="6857439" cy="2929598"/>
          </a:xfrm>
          <a:prstGeom prst="rect">
            <a:avLst/>
          </a:prstGeom>
        </p:spPr>
      </p:pic>
      <p:pic>
        <p:nvPicPr>
          <p:cNvPr id="33" name="Image 32" descr="imgres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11670" r="16141" b="16519"/>
          <a:stretch/>
        </p:blipFill>
        <p:spPr>
          <a:xfrm>
            <a:off x="833794" y="1455014"/>
            <a:ext cx="1635010" cy="1296763"/>
          </a:xfrm>
          <a:prstGeom prst="rect">
            <a:avLst/>
          </a:prstGeom>
        </p:spPr>
      </p:pic>
      <p:sp>
        <p:nvSpPr>
          <p:cNvPr id="34" name="Rectangle à coins arrondis 33"/>
          <p:cNvSpPr/>
          <p:nvPr/>
        </p:nvSpPr>
        <p:spPr>
          <a:xfrm>
            <a:off x="1496234" y="1369875"/>
            <a:ext cx="249795" cy="1444001"/>
          </a:xfrm>
          <a:prstGeom prst="roundRect">
            <a:avLst/>
          </a:prstGeom>
          <a:solidFill>
            <a:srgbClr val="008000">
              <a:alpha val="27000"/>
            </a:srgb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>
            <a:stCxn id="34" idx="3"/>
          </p:cNvCxnSpPr>
          <p:nvPr/>
        </p:nvCxnSpPr>
        <p:spPr>
          <a:xfrm>
            <a:off x="1746029" y="2091876"/>
            <a:ext cx="1378171" cy="115243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4564137" y="2603199"/>
            <a:ext cx="0" cy="64110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>
            <a:off x="5884348" y="2590345"/>
            <a:ext cx="1390281" cy="65396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à coins arrondis 44"/>
          <p:cNvSpPr/>
          <p:nvPr/>
        </p:nvSpPr>
        <p:spPr>
          <a:xfrm>
            <a:off x="6619080" y="3231732"/>
            <a:ext cx="1239290" cy="729003"/>
          </a:xfrm>
          <a:prstGeom prst="roundRect">
            <a:avLst/>
          </a:prstGeom>
          <a:noFill/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91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Definition</a:t>
            </a:r>
            <a:r>
              <a:rPr lang="fr-FR" dirty="0" smtClean="0"/>
              <a:t> of a GPU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30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3"/>
          <p:cNvSpPr txBox="1"/>
          <p:nvPr/>
        </p:nvSpPr>
        <p:spPr>
          <a:xfrm>
            <a:off x="790344" y="1209304"/>
            <a:ext cx="731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smtClean="0"/>
              <a:t>GPU – graphics processing unit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smtClean="0"/>
              <a:t>Originally designed as a graphics processor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800" dirty="0" err="1" smtClean="0"/>
              <a:t>Nvidia's</a:t>
            </a:r>
            <a:r>
              <a:rPr lang="en-US" sz="2800" dirty="0" smtClean="0"/>
              <a:t> GeForce 256 (1999) – first GPU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942744" y="4234802"/>
            <a:ext cx="670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dirty="0" smtClean="0">
                <a:latin typeface="Georgia" panose="02040502050405020303" pitchFamily="18" charset="0"/>
              </a:rPr>
              <a:t>single-chip processor for mathematically-intensive tasks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dirty="0" smtClean="0">
                <a:latin typeface="Georgia" panose="02040502050405020303" pitchFamily="18" charset="0"/>
              </a:rPr>
              <a:t>transforms of vertices and polygons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dirty="0" smtClean="0">
                <a:latin typeface="Georgia" panose="02040502050405020303" pitchFamily="18" charset="0"/>
              </a:rPr>
              <a:t>lighting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dirty="0" smtClean="0">
                <a:latin typeface="Georgia" panose="02040502050405020303" pitchFamily="18" charset="0"/>
              </a:rPr>
              <a:t>polygon clipping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dirty="0" smtClean="0">
                <a:latin typeface="Georgia" panose="02040502050405020303" pitchFamily="18" charset="0"/>
              </a:rPr>
              <a:t>texture mapping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dirty="0" smtClean="0">
                <a:latin typeface="Georgia" panose="02040502050405020303" pitchFamily="18" charset="0"/>
              </a:rPr>
              <a:t>polygon rendering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9" name="Picture 4" descr="http://www.vgamuseum.info/images/stories/palcal/nvidia/598_elsa_erazor_x2-a32_top_h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456" y="1361704"/>
            <a:ext cx="1562688" cy="95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47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How to use </a:t>
            </a:r>
            <a:r>
              <a:rPr lang="fr-FR" dirty="0" err="1" smtClean="0"/>
              <a:t>GPUs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31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3"/>
          <p:cNvSpPr txBox="1"/>
          <p:nvPr/>
        </p:nvSpPr>
        <p:spPr>
          <a:xfrm>
            <a:off x="1527408" y="998764"/>
            <a:ext cx="6400800" cy="81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 smtClean="0"/>
              <a:t>GPU Acceleration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3356208" y="3287300"/>
            <a:ext cx="1905000" cy="44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2" name="Diagram 11"/>
          <p:cNvGraphicFramePr/>
          <p:nvPr>
            <p:extLst>
              <p:ext uri="{D42A27DB-BD31-4B8C-83A1-F6EECF244321}">
                <p14:modId xmlns:p14="http://schemas.microsoft.com/office/powerpoint/2010/main" val="275477296"/>
              </p:ext>
            </p:extLst>
          </p:nvPr>
        </p:nvGraphicFramePr>
        <p:xfrm>
          <a:off x="1565508" y="2091259"/>
          <a:ext cx="6096000" cy="1936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6" name="Diagram 16"/>
          <p:cNvGraphicFramePr/>
          <p:nvPr>
            <p:extLst>
              <p:ext uri="{D42A27DB-BD31-4B8C-83A1-F6EECF244321}">
                <p14:modId xmlns:p14="http://schemas.microsoft.com/office/powerpoint/2010/main" val="416309263"/>
              </p:ext>
            </p:extLst>
          </p:nvPr>
        </p:nvGraphicFramePr>
        <p:xfrm>
          <a:off x="585512" y="4500154"/>
          <a:ext cx="8001000" cy="922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2138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Usual</a:t>
            </a:r>
            <a:r>
              <a:rPr lang="fr-FR" dirty="0" smtClean="0"/>
              <a:t> </a:t>
            </a:r>
            <a:r>
              <a:rPr lang="fr-FR" dirty="0" err="1" smtClean="0"/>
              <a:t>processing</a:t>
            </a:r>
            <a:r>
              <a:rPr lang="fr-FR" dirty="0" smtClean="0"/>
              <a:t> flow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32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215"/>
          <p:cNvSpPr txBox="1"/>
          <p:nvPr/>
        </p:nvSpPr>
        <p:spPr>
          <a:xfrm>
            <a:off x="464315" y="4143380"/>
            <a:ext cx="410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Copy input data from CPU memory to GPU memory</a:t>
            </a:r>
          </a:p>
        </p:txBody>
      </p:sp>
      <p:pic>
        <p:nvPicPr>
          <p:cNvPr id="8" name="Picture 3" descr="\\europa\USB_Storage\Parallel programming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10135" y="1133745"/>
            <a:ext cx="4169664" cy="5120640"/>
          </a:xfrm>
          <a:prstGeom prst="rect">
            <a:avLst/>
          </a:prstGeom>
          <a:noFill/>
        </p:spPr>
      </p:pic>
      <p:pic>
        <p:nvPicPr>
          <p:cNvPr id="9" name="Picture 4" descr="\\europa\USB_Storage\Parallel programming (CPU).png"/>
          <p:cNvPicPr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36585" y="1493785"/>
            <a:ext cx="2642616" cy="2039112"/>
          </a:xfrm>
          <a:prstGeom prst="rect">
            <a:avLst/>
          </a:prstGeom>
          <a:noFill/>
        </p:spPr>
      </p:pic>
      <p:sp>
        <p:nvSpPr>
          <p:cNvPr id="10" name="Left-Right Arrow 123"/>
          <p:cNvSpPr/>
          <p:nvPr/>
        </p:nvSpPr>
        <p:spPr>
          <a:xfrm>
            <a:off x="3262303" y="2033845"/>
            <a:ext cx="1666887" cy="545760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PCI Bus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1" name="Bent Arrow 131"/>
          <p:cNvSpPr/>
          <p:nvPr/>
        </p:nvSpPr>
        <p:spPr>
          <a:xfrm rot="5400000">
            <a:off x="3202528" y="2278193"/>
            <a:ext cx="2949997" cy="3631432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6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Usual</a:t>
            </a:r>
            <a:r>
              <a:rPr lang="fr-FR" dirty="0" smtClean="0"/>
              <a:t> </a:t>
            </a:r>
            <a:r>
              <a:rPr lang="fr-FR" dirty="0" err="1" smtClean="0"/>
              <a:t>processing</a:t>
            </a:r>
            <a:r>
              <a:rPr lang="fr-FR" dirty="0" smtClean="0"/>
              <a:t> flow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33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\\europa\USB_Storage\Parallel programming (CPU)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36585" y="1493785"/>
            <a:ext cx="2642616" cy="2039112"/>
          </a:xfrm>
          <a:prstGeom prst="rect">
            <a:avLst/>
          </a:prstGeom>
          <a:noFill/>
        </p:spPr>
      </p:pic>
      <p:pic>
        <p:nvPicPr>
          <p:cNvPr id="8" name="Picture 3" descr="\\europa\USB_Storage\Parallel programming.png"/>
          <p:cNvPicPr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10135" y="1133745"/>
            <a:ext cx="4169664" cy="5120640"/>
          </a:xfrm>
          <a:prstGeom prst="rect">
            <a:avLst/>
          </a:prstGeom>
          <a:noFill/>
        </p:spPr>
      </p:pic>
      <p:sp>
        <p:nvSpPr>
          <p:cNvPr id="9" name="TextBox 215"/>
          <p:cNvSpPr txBox="1"/>
          <p:nvPr/>
        </p:nvSpPr>
        <p:spPr>
          <a:xfrm>
            <a:off x="464315" y="4143381"/>
            <a:ext cx="4107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Copy input data from CPU memory to GPU memory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Load GPU program and execute,</a:t>
            </a:r>
            <a:br>
              <a:rPr lang="en-US" dirty="0" smtClean="0"/>
            </a:br>
            <a:r>
              <a:rPr lang="en-US" dirty="0" smtClean="0"/>
              <a:t>caching data on chip for performance</a:t>
            </a:r>
          </a:p>
        </p:txBody>
      </p:sp>
      <p:sp>
        <p:nvSpPr>
          <p:cNvPr id="10" name="Bent Arrow 133"/>
          <p:cNvSpPr/>
          <p:nvPr/>
        </p:nvSpPr>
        <p:spPr>
          <a:xfrm rot="5400000" flipH="1">
            <a:off x="4269163" y="152706"/>
            <a:ext cx="427080" cy="3155178"/>
          </a:xfrm>
          <a:prstGeom prst="bentArrow">
            <a:avLst>
              <a:gd name="adj1" fmla="val 40608"/>
              <a:gd name="adj2" fmla="val 45062"/>
              <a:gd name="adj3" fmla="val 36853"/>
              <a:gd name="adj4" fmla="val 397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Up-Down Arrow 134"/>
          <p:cNvSpPr/>
          <p:nvPr/>
        </p:nvSpPr>
        <p:spPr>
          <a:xfrm>
            <a:off x="5226848" y="4059070"/>
            <a:ext cx="535785" cy="1515537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Up-Down Arrow 135"/>
          <p:cNvSpPr/>
          <p:nvPr/>
        </p:nvSpPr>
        <p:spPr>
          <a:xfrm>
            <a:off x="6196455" y="4059070"/>
            <a:ext cx="535785" cy="1515537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Up-Down Arrow 136"/>
          <p:cNvSpPr/>
          <p:nvPr/>
        </p:nvSpPr>
        <p:spPr>
          <a:xfrm>
            <a:off x="7632340" y="4059070"/>
            <a:ext cx="535785" cy="1515537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Left-Right Arrow 15"/>
          <p:cNvSpPr/>
          <p:nvPr/>
        </p:nvSpPr>
        <p:spPr>
          <a:xfrm>
            <a:off x="3262303" y="2033845"/>
            <a:ext cx="1666887" cy="545760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PCI Bus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91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Usual</a:t>
            </a:r>
            <a:r>
              <a:rPr lang="fr-FR" dirty="0" smtClean="0"/>
              <a:t> </a:t>
            </a:r>
            <a:r>
              <a:rPr lang="fr-FR" dirty="0" err="1" smtClean="0"/>
              <a:t>processing</a:t>
            </a:r>
            <a:r>
              <a:rPr lang="fr-FR" dirty="0" smtClean="0"/>
              <a:t> flow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34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\\europa\USB_Storage\Parallel programming (CPU).png"/>
          <p:cNvPicPr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36585" y="1493785"/>
            <a:ext cx="2642616" cy="2039112"/>
          </a:xfrm>
          <a:prstGeom prst="rect">
            <a:avLst/>
          </a:prstGeom>
          <a:noFill/>
        </p:spPr>
      </p:pic>
      <p:pic>
        <p:nvPicPr>
          <p:cNvPr id="8" name="Picture 3" descr="\\europa\USB_Storage\Parallel programming.png"/>
          <p:cNvPicPr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10135" y="1133745"/>
            <a:ext cx="4169664" cy="5120640"/>
          </a:xfrm>
          <a:prstGeom prst="rect">
            <a:avLst/>
          </a:prstGeom>
          <a:noFill/>
        </p:spPr>
      </p:pic>
      <p:sp>
        <p:nvSpPr>
          <p:cNvPr id="9" name="TextBox 215"/>
          <p:cNvSpPr txBox="1"/>
          <p:nvPr/>
        </p:nvSpPr>
        <p:spPr>
          <a:xfrm>
            <a:off x="464315" y="4143380"/>
            <a:ext cx="410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Copy input data from CPU memory to GPU memory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Load GPU program and execute,</a:t>
            </a:r>
            <a:br>
              <a:rPr lang="en-US" dirty="0" smtClean="0"/>
            </a:br>
            <a:r>
              <a:rPr lang="en-US" dirty="0" smtClean="0"/>
              <a:t>caching data on chip for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Copy results from GPU memory to CPU memory</a:t>
            </a:r>
            <a:endParaRPr lang="en-GB" dirty="0"/>
          </a:p>
        </p:txBody>
      </p:sp>
      <p:sp>
        <p:nvSpPr>
          <p:cNvPr id="10" name="Bent Arrow 137"/>
          <p:cNvSpPr/>
          <p:nvPr/>
        </p:nvSpPr>
        <p:spPr>
          <a:xfrm rot="10800000" flipV="1">
            <a:off x="2556296" y="2571767"/>
            <a:ext cx="3950919" cy="2927462"/>
          </a:xfrm>
          <a:prstGeom prst="bentArrow">
            <a:avLst>
              <a:gd name="adj1" fmla="val 14333"/>
              <a:gd name="adj2" fmla="val 13740"/>
              <a:gd name="adj3" fmla="val 20259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Left-Right Arrow 10"/>
          <p:cNvSpPr/>
          <p:nvPr/>
        </p:nvSpPr>
        <p:spPr>
          <a:xfrm>
            <a:off x="3262303" y="2033845"/>
            <a:ext cx="1666887" cy="545760"/>
          </a:xfrm>
          <a:prstGeom prst="left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PCI Bus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2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Software architecture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35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15536" y="1191244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b="1" dirty="0">
                <a:latin typeface="Calibri" charset="0"/>
              </a:rPr>
              <a:t>CUDA</a:t>
            </a:r>
            <a:r>
              <a:rPr lang="en-US" dirty="0">
                <a:latin typeface="Calibri" charset="0"/>
              </a:rPr>
              <a:t>: Compute Unified Device Architecture</a:t>
            </a:r>
          </a:p>
          <a:p>
            <a:pPr>
              <a:buFont typeface="Arial" charset="0"/>
              <a:buNone/>
            </a:pPr>
            <a:r>
              <a:rPr lang="en-US" dirty="0">
                <a:latin typeface="Calibri" charset="0"/>
              </a:rPr>
              <a:t>  </a:t>
            </a:r>
          </a:p>
        </p:txBody>
      </p:sp>
      <p:sp>
        <p:nvSpPr>
          <p:cNvPr id="9" name="Rectangle 8"/>
          <p:cNvSpPr/>
          <p:nvPr/>
        </p:nvSpPr>
        <p:spPr>
          <a:xfrm>
            <a:off x="2108664" y="5458444"/>
            <a:ext cx="6553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GPU card(s) &amp; System Board with CPU, Buses ( PCIe ),..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08664" y="4772644"/>
            <a:ext cx="6553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Operating System ( Linux, Windows, etc.)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08664" y="4163044"/>
            <a:ext cx="6553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CUDA Driver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08664" y="3553444"/>
            <a:ext cx="5257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CUDA Runtime API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08664" y="2943844"/>
            <a:ext cx="3657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CUDA Libraries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2264" y="2943844"/>
            <a:ext cx="15240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CUDA C/C++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NVCC Compiler + Utilities ( nvprof, visual profiler 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PTX: Parallel Thread eXecution Assembly Language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( Virtual Machine 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CUBIN( Cuda Binary 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2264" y="1877044"/>
            <a:ext cx="8305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Applications ( e.g</a:t>
            </a:r>
            <a:r>
              <a:rPr lang="en-US" b="1" u="sng" dirty="0"/>
              <a:t>. Matlab 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6" name="Up-Down Arrow 12"/>
          <p:cNvSpPr/>
          <p:nvPr/>
        </p:nvSpPr>
        <p:spPr>
          <a:xfrm>
            <a:off x="1041864" y="2486644"/>
            <a:ext cx="228600" cy="304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Up-Down Arrow 13"/>
          <p:cNvSpPr/>
          <p:nvPr/>
        </p:nvSpPr>
        <p:spPr>
          <a:xfrm>
            <a:off x="3404064" y="2486644"/>
            <a:ext cx="228600" cy="304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Up-Down Arrow 14"/>
          <p:cNvSpPr/>
          <p:nvPr/>
        </p:nvSpPr>
        <p:spPr>
          <a:xfrm>
            <a:off x="5918664" y="2486644"/>
            <a:ext cx="228600" cy="9906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Up-Down Arrow 15"/>
          <p:cNvSpPr/>
          <p:nvPr/>
        </p:nvSpPr>
        <p:spPr>
          <a:xfrm>
            <a:off x="7747464" y="2486644"/>
            <a:ext cx="228600" cy="16002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7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MATLAB GPU </a:t>
            </a:r>
            <a:r>
              <a:rPr lang="fr-FR" dirty="0" err="1" smtClean="0"/>
              <a:t>Toolbox</a:t>
            </a:r>
            <a:r>
              <a:rPr lang="fr-FR" dirty="0" smtClean="0"/>
              <a:t> (CUDA)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36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7600" y="2895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793634" y="1270723"/>
            <a:ext cx="780705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 GPUs with MATLAB through Parallel Computing </a:t>
            </a:r>
            <a:r>
              <a:rPr lang="en-US" sz="3200" dirty="0" smtClean="0"/>
              <a:t>Toolbox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GPU-enabled MATLAB functions such as </a:t>
            </a:r>
            <a:r>
              <a:rPr lang="en-US" sz="2400" dirty="0" err="1"/>
              <a:t>fft</a:t>
            </a:r>
            <a:r>
              <a:rPr lang="en-US" sz="2400" dirty="0"/>
              <a:t>, filter, and several linear algebra </a:t>
            </a:r>
            <a:r>
              <a:rPr lang="en-US" sz="2400" dirty="0" smtClean="0"/>
              <a:t>operations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GPU-enabled functions in </a:t>
            </a:r>
            <a:r>
              <a:rPr lang="en-US" sz="2400" dirty="0" smtClean="0"/>
              <a:t>toolboxes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CUDA kernel integration in MATLAB applications, using only a single line of MATLAB code</a:t>
            </a:r>
          </a:p>
        </p:txBody>
      </p:sp>
      <p:sp>
        <p:nvSpPr>
          <p:cNvPr id="11" name="TextBox 7"/>
          <p:cNvSpPr txBox="1"/>
          <p:nvPr/>
        </p:nvSpPr>
        <p:spPr>
          <a:xfrm>
            <a:off x="1148112" y="4770912"/>
            <a:ext cx="26670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A=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(2^16,1);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B=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(A);</a:t>
            </a:r>
          </a:p>
        </p:txBody>
      </p:sp>
      <p:sp>
        <p:nvSpPr>
          <p:cNvPr id="13" name="TextBox 9"/>
          <p:cNvSpPr txBox="1"/>
          <p:nvPr/>
        </p:nvSpPr>
        <p:spPr>
          <a:xfrm>
            <a:off x="4170425" y="4749388"/>
            <a:ext cx="391188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A=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gpuArray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(2^16,1));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B=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(A);</a:t>
            </a:r>
          </a:p>
        </p:txBody>
      </p:sp>
    </p:spTree>
    <p:extLst>
      <p:ext uri="{BB962C8B-B14F-4D97-AF65-F5344CB8AC3E}">
        <p14:creationId xmlns:p14="http://schemas.microsoft.com/office/powerpoint/2010/main" val="360354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GPU </a:t>
            </a:r>
            <a:r>
              <a:rPr lang="fr-FR" dirty="0" err="1" smtClean="0"/>
              <a:t>Acceleration</a:t>
            </a:r>
            <a:r>
              <a:rPr lang="fr-FR" dirty="0" smtClean="0"/>
              <a:t> in MATLAB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37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ástupný symbol pro obsah 2"/>
          <p:cNvSpPr txBox="1">
            <a:spLocks/>
          </p:cNvSpPr>
          <p:nvPr/>
        </p:nvSpPr>
        <p:spPr>
          <a:xfrm>
            <a:off x="609600" y="140821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Build-in functions</a:t>
            </a:r>
          </a:p>
          <a:p>
            <a:pPr lvl="1"/>
            <a:r>
              <a:rPr lang="en-US" dirty="0" smtClean="0"/>
              <a:t>many </a:t>
            </a:r>
            <a:r>
              <a:rPr lang="en-US" dirty="0" err="1" smtClean="0"/>
              <a:t>Matlab</a:t>
            </a:r>
            <a:r>
              <a:rPr lang="en-US" dirty="0" smtClean="0"/>
              <a:t> functions support GPU acceleration natively</a:t>
            </a:r>
            <a:endParaRPr lang="cs-CZ" dirty="0" smtClean="0"/>
          </a:p>
          <a:p>
            <a:r>
              <a:rPr lang="en-US" dirty="0" err="1" smtClean="0"/>
              <a:t>arrayfun</a:t>
            </a:r>
            <a:endParaRPr lang="en-US" dirty="0" smtClean="0"/>
          </a:p>
          <a:p>
            <a:pPr lvl="1"/>
            <a:r>
              <a:rPr lang="en-US" dirty="0" smtClean="0"/>
              <a:t>specific element-wise processing</a:t>
            </a:r>
          </a:p>
          <a:p>
            <a:r>
              <a:rPr lang="en-US" dirty="0" smtClean="0"/>
              <a:t>CUDA kernels</a:t>
            </a:r>
          </a:p>
          <a:p>
            <a:pPr lvl="1"/>
            <a:r>
              <a:rPr lang="en-US" dirty="0" smtClean="0"/>
              <a:t>write “.cu” files</a:t>
            </a:r>
          </a:p>
          <a:p>
            <a:pPr lvl="1"/>
            <a:r>
              <a:rPr lang="en-US" dirty="0" smtClean="0"/>
              <a:t>compile to “.</a:t>
            </a:r>
            <a:r>
              <a:rPr lang="en-US" dirty="0" err="1" smtClean="0"/>
              <a:t>ptx</a:t>
            </a:r>
            <a:r>
              <a:rPr lang="en-US" dirty="0" smtClean="0"/>
              <a:t>” (parallel thread execution)</a:t>
            </a:r>
          </a:p>
          <a:p>
            <a:pPr lvl="1"/>
            <a:r>
              <a:rPr lang="en-US" dirty="0" smtClean="0"/>
              <a:t>run using </a:t>
            </a:r>
            <a:r>
              <a:rPr lang="en-US" dirty="0" err="1" smtClean="0"/>
              <a:t>feval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879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MATLAB GPU </a:t>
            </a:r>
            <a:r>
              <a:rPr lang="fr-FR" dirty="0" err="1" smtClean="0"/>
              <a:t>Toolbox</a:t>
            </a:r>
            <a:r>
              <a:rPr lang="fr-FR" dirty="0" smtClean="0"/>
              <a:t> (CUDA)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38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758592" y="1471056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dirty="0" err="1">
                <a:latin typeface="Calibri" charset="0"/>
              </a:rPr>
              <a:t>gpuDevice</a:t>
            </a:r>
            <a:r>
              <a:rPr lang="en-US" sz="2000" dirty="0">
                <a:latin typeface="Calibri" charset="0"/>
              </a:rPr>
              <a:t>(#)</a:t>
            </a:r>
          </a:p>
          <a:p>
            <a:pPr>
              <a:lnSpc>
                <a:spcPct val="80000"/>
              </a:lnSpc>
            </a:pPr>
            <a:r>
              <a:rPr lang="en-US" sz="2000" dirty="0" err="1">
                <a:latin typeface="Calibri" charset="0"/>
              </a:rPr>
              <a:t>gpuDeviceCount</a:t>
            </a:r>
            <a:r>
              <a:rPr lang="en-US" sz="2000" dirty="0">
                <a:latin typeface="Calibri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 charset="0"/>
              </a:rPr>
              <a:t>reset(</a:t>
            </a:r>
            <a:r>
              <a:rPr lang="en-US" sz="2000" dirty="0" err="1">
                <a:latin typeface="Calibri" charset="0"/>
              </a:rPr>
              <a:t>gpuDevice</a:t>
            </a:r>
            <a:r>
              <a:rPr lang="en-US" sz="2000" dirty="0">
                <a:latin typeface="Calibri" charset="0"/>
              </a:rPr>
              <a:t>(#))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 charset="0"/>
              </a:rPr>
              <a:t>wait()</a:t>
            </a:r>
          </a:p>
          <a:p>
            <a:pPr>
              <a:lnSpc>
                <a:spcPct val="80000"/>
              </a:lnSpc>
            </a:pPr>
            <a:r>
              <a:rPr lang="en-US" sz="2000" dirty="0" err="1">
                <a:latin typeface="Calibri" charset="0"/>
              </a:rPr>
              <a:t>bsxfun</a:t>
            </a:r>
            <a:r>
              <a:rPr lang="en-US" sz="2000" dirty="0">
                <a:latin typeface="Calibri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sz="2000" dirty="0" err="1">
                <a:latin typeface="Calibri" charset="0"/>
              </a:rPr>
              <a:t>gpuArray</a:t>
            </a:r>
            <a:r>
              <a:rPr lang="en-US" sz="2000" dirty="0">
                <a:latin typeface="Calibri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 charset="0"/>
              </a:rPr>
              <a:t>gather()</a:t>
            </a:r>
          </a:p>
          <a:p>
            <a:pPr>
              <a:lnSpc>
                <a:spcPct val="80000"/>
              </a:lnSpc>
            </a:pPr>
            <a:r>
              <a:rPr lang="en-US" sz="2000" dirty="0" err="1">
                <a:latin typeface="Calibri" charset="0"/>
              </a:rPr>
              <a:t>arrayfun</a:t>
            </a:r>
            <a:r>
              <a:rPr lang="en-US" sz="2000" dirty="0">
                <a:latin typeface="Calibri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sz="2000" dirty="0" err="1">
                <a:latin typeface="Calibri" charset="0"/>
              </a:rPr>
              <a:t>existsOnGPU</a:t>
            </a:r>
            <a:r>
              <a:rPr lang="en-US" sz="2000" dirty="0">
                <a:latin typeface="Calibri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sz="2000" dirty="0" err="1">
                <a:latin typeface="Calibri" charset="0"/>
              </a:rPr>
              <a:t>parallel.gpu.CUDAKernel</a:t>
            </a:r>
            <a:r>
              <a:rPr lang="en-US" sz="2000" dirty="0">
                <a:latin typeface="Calibri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sz="2000" dirty="0" err="1">
                <a:latin typeface="Calibri" charset="0"/>
              </a:rPr>
              <a:t>feval</a:t>
            </a:r>
            <a:endParaRPr lang="en-US" sz="2000" dirty="0">
              <a:latin typeface="Calibri" charset="0"/>
            </a:endParaRPr>
          </a:p>
          <a:p>
            <a:pPr>
              <a:lnSpc>
                <a:spcPct val="80000"/>
              </a:lnSpc>
            </a:pPr>
            <a:r>
              <a:rPr lang="en-US" sz="2000" dirty="0" err="1">
                <a:latin typeface="Calibri" charset="0"/>
              </a:rPr>
              <a:t>setConstantMemory</a:t>
            </a:r>
            <a:endParaRPr lang="en-US" sz="2000" dirty="0">
              <a:latin typeface="Calibri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 charset="0"/>
              </a:rPr>
              <a:t>Many GPU enabled built-in functions: e.g. </a:t>
            </a:r>
            <a:r>
              <a:rPr lang="en-US" sz="2000" dirty="0" err="1">
                <a:latin typeface="Calibri" charset="0"/>
              </a:rPr>
              <a:t>fft</a:t>
            </a:r>
            <a:r>
              <a:rPr lang="en-US" sz="2000" dirty="0">
                <a:latin typeface="Calibri" charset="0"/>
              </a:rPr>
              <a:t>, …. Check with: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 charset="0"/>
              </a:rPr>
              <a:t>methods(</a:t>
            </a:r>
            <a:r>
              <a:rPr lang="ja-JP" altLang="en-US" sz="1800" dirty="0">
                <a:latin typeface="Calibri" charset="0"/>
              </a:rPr>
              <a:t>‘</a:t>
            </a:r>
            <a:r>
              <a:rPr lang="en-US" sz="1800" dirty="0" err="1">
                <a:latin typeface="Calibri" charset="0"/>
              </a:rPr>
              <a:t>gpuArray</a:t>
            </a:r>
            <a:r>
              <a:rPr lang="ja-JP" altLang="en-US" sz="1800" dirty="0">
                <a:latin typeface="Calibri" charset="0"/>
              </a:rPr>
              <a:t>’</a:t>
            </a:r>
            <a:r>
              <a:rPr lang="en-US" sz="1800" dirty="0">
                <a:latin typeface="Calibri" charset="0"/>
              </a:rPr>
              <a:t>)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 charset="0"/>
            </a:endParaRPr>
          </a:p>
          <a:p>
            <a:pPr>
              <a:lnSpc>
                <a:spcPct val="80000"/>
              </a:lnSpc>
            </a:pPr>
            <a:endParaRPr lang="en-US" sz="20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990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Basic usage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39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Send data to GPU</a:t>
            </a:r>
          </a:p>
          <a:p>
            <a:pPr lvl="1"/>
            <a:r>
              <a:rPr lang="en-US" dirty="0" smtClean="0"/>
              <a:t>either allocate there or transfer from </a:t>
            </a:r>
            <a:r>
              <a:rPr lang="en-US" dirty="0" smtClean="0"/>
              <a:t>workspace</a:t>
            </a:r>
            <a:endParaRPr lang="en-US" dirty="0" smtClean="0"/>
          </a:p>
          <a:p>
            <a:pPr lvl="1"/>
            <a:r>
              <a:rPr lang="en-US" b="1" dirty="0" smtClean="0"/>
              <a:t>Function </a:t>
            </a:r>
            <a:r>
              <a:rPr lang="en-US" b="1" dirty="0" err="1" smtClean="0"/>
              <a:t>gpuArray</a:t>
            </a:r>
            <a:r>
              <a:rPr lang="en-US" b="1" dirty="0" smtClean="0"/>
              <a:t>()</a:t>
            </a:r>
            <a:endParaRPr lang="en-US" b="1" dirty="0" smtClean="0"/>
          </a:p>
          <a:p>
            <a:r>
              <a:rPr lang="en-US" dirty="0" smtClean="0"/>
              <a:t>Run Matlab functions</a:t>
            </a:r>
          </a:p>
          <a:p>
            <a:pPr lvl="1"/>
            <a:r>
              <a:rPr lang="en-US" dirty="0" smtClean="0"/>
              <a:t>GPU acceleration is used automatically</a:t>
            </a:r>
          </a:p>
          <a:p>
            <a:pPr lvl="1"/>
            <a:r>
              <a:rPr lang="en-US" b="1" dirty="0" smtClean="0"/>
              <a:t>(cf. </a:t>
            </a:r>
            <a:r>
              <a:rPr lang="en-US" b="1" dirty="0" err="1" smtClean="0"/>
              <a:t>Matlab</a:t>
            </a:r>
            <a:r>
              <a:rPr lang="en-US" b="1" dirty="0" smtClean="0"/>
              <a:t> documentation)</a:t>
            </a:r>
            <a:endParaRPr lang="en-US" b="1" dirty="0" smtClean="0"/>
          </a:p>
          <a:p>
            <a:r>
              <a:rPr lang="en-US" dirty="0" smtClean="0"/>
              <a:t>Retrieve the output data</a:t>
            </a:r>
          </a:p>
          <a:p>
            <a:pPr marL="742950" lvl="2" indent="-342900"/>
            <a:r>
              <a:rPr lang="en-US" b="1" dirty="0"/>
              <a:t>Function </a:t>
            </a:r>
            <a:r>
              <a:rPr lang="en-US" b="1" dirty="0" smtClean="0"/>
              <a:t>gather(</a:t>
            </a:r>
            <a:r>
              <a:rPr lang="en-US" b="1" dirty="0"/>
              <a:t>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846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49" y="227604"/>
            <a:ext cx="79577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Retrieving</a:t>
            </a:r>
            <a:r>
              <a:rPr lang="fr-FR" dirty="0" smtClean="0"/>
              <a:t> musical information (MIR)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30379"/>
            <a:ext cx="2133600" cy="365125"/>
          </a:xfrm>
        </p:spPr>
        <p:txBody>
          <a:bodyPr/>
          <a:lstStyle/>
          <a:p>
            <a:fld id="{4A822907-8A9D-4F6B-98F6-913902AD56B5}" type="slidenum">
              <a:rPr lang="en-US" smtClean="0"/>
              <a:t>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234109" y="1405505"/>
            <a:ext cx="5468164" cy="4071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b="1" dirty="0" err="1" smtClean="0"/>
              <a:t>Harmonic</a:t>
            </a:r>
            <a:r>
              <a:rPr lang="fr-FR" b="1" dirty="0" smtClean="0"/>
              <a:t>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 smtClean="0"/>
              <a:t>Pitch </a:t>
            </a:r>
            <a:r>
              <a:rPr lang="fr-FR" dirty="0" err="1" smtClean="0"/>
              <a:t>tracking</a:t>
            </a:r>
            <a:r>
              <a:rPr lang="fr-FR" dirty="0" smtClean="0"/>
              <a:t>, </a:t>
            </a:r>
            <a:r>
              <a:rPr lang="fr-FR" dirty="0" err="1" smtClean="0"/>
              <a:t>melody</a:t>
            </a:r>
            <a:r>
              <a:rPr lang="fr-FR" dirty="0" smtClean="0"/>
              <a:t> estimation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 smtClean="0"/>
              <a:t>Multiple F0 estimation, </a:t>
            </a:r>
            <a:r>
              <a:rPr lang="fr-FR" dirty="0" err="1"/>
              <a:t>c</a:t>
            </a:r>
            <a:r>
              <a:rPr lang="fr-FR" dirty="0" err="1" smtClean="0"/>
              <a:t>hord</a:t>
            </a:r>
            <a:r>
              <a:rPr lang="fr-FR" dirty="0" smtClean="0"/>
              <a:t> estimation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b="1" dirty="0" err="1" smtClean="0"/>
              <a:t>Rhythmic</a:t>
            </a:r>
            <a:r>
              <a:rPr lang="fr-FR" b="1" dirty="0" smtClean="0"/>
              <a:t>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 err="1" smtClean="0"/>
              <a:t>Onset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endParaRPr lang="fr-FR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 smtClean="0"/>
              <a:t>Tempo estimation, beat </a:t>
            </a:r>
            <a:r>
              <a:rPr lang="fr-FR" dirty="0" err="1" smtClean="0"/>
              <a:t>tracking</a:t>
            </a:r>
            <a:endParaRPr lang="fr-FR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b="1" dirty="0" smtClean="0"/>
              <a:t>Content-</a:t>
            </a:r>
            <a:r>
              <a:rPr lang="fr-FR" b="1" dirty="0" err="1" smtClean="0"/>
              <a:t>based</a:t>
            </a:r>
            <a:r>
              <a:rPr lang="fr-FR" b="1" dirty="0" smtClean="0"/>
              <a:t>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 smtClean="0"/>
              <a:t>Instrument recognition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 smtClean="0"/>
              <a:t>Structure </a:t>
            </a:r>
            <a:r>
              <a:rPr lang="fr-FR" dirty="0" err="1" smtClean="0"/>
              <a:t>analysis</a:t>
            </a:r>
            <a:endParaRPr lang="fr-FR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 smtClean="0"/>
              <a:t>Classification (genre recognition, tags, </a:t>
            </a:r>
            <a:r>
              <a:rPr lang="fr-FR" dirty="0" err="1" smtClean="0"/>
              <a:t>mood</a:t>
            </a:r>
            <a:r>
              <a:rPr lang="fr-FR" dirty="0" smtClean="0"/>
              <a:t>, …)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 smtClean="0"/>
              <a:t>Music </a:t>
            </a:r>
            <a:r>
              <a:rPr lang="fr-FR" dirty="0" err="1" smtClean="0"/>
              <a:t>similarity</a:t>
            </a:r>
            <a:r>
              <a:rPr lang="fr-FR" dirty="0" smtClean="0"/>
              <a:t> and </a:t>
            </a:r>
            <a:r>
              <a:rPr lang="fr-FR" dirty="0" err="1" smtClean="0"/>
              <a:t>cover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endParaRPr lang="fr-FR" dirty="0" smtClean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 err="1" smtClean="0"/>
              <a:t>Query</a:t>
            </a:r>
            <a:r>
              <a:rPr lang="fr-FR" dirty="0" smtClean="0"/>
              <a:t> by content (</a:t>
            </a:r>
            <a:r>
              <a:rPr lang="fr-FR" dirty="0" err="1" smtClean="0"/>
              <a:t>query</a:t>
            </a:r>
            <a:r>
              <a:rPr lang="fr-FR" dirty="0" smtClean="0"/>
              <a:t> by </a:t>
            </a:r>
            <a:r>
              <a:rPr lang="fr-FR" dirty="0" err="1" smtClean="0"/>
              <a:t>humming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711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GPUArray</a:t>
            </a:r>
            <a:r>
              <a:rPr lang="fr-FR" dirty="0" smtClean="0"/>
              <a:t> class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40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parallel.gpu.GPUArray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main data class for GPU computations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stored in the GPU memory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create directly using static methods</a:t>
            </a:r>
          </a:p>
          <a:p>
            <a:endParaRPr lang="en-US" dirty="0" smtClean="0">
              <a:cs typeface="Courier New" pitchFamily="49" charset="0"/>
            </a:endParaRPr>
          </a:p>
          <a:p>
            <a:endParaRPr lang="en-US" dirty="0" smtClean="0">
              <a:cs typeface="Courier New" pitchFamily="49" charset="0"/>
            </a:endParaRPr>
          </a:p>
          <a:p>
            <a:pPr lvl="1"/>
            <a:r>
              <a:rPr lang="en-US" dirty="0" smtClean="0">
                <a:cs typeface="Courier New" pitchFamily="49" charset="0"/>
              </a:rPr>
              <a:t>copy from existing data</a:t>
            </a:r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gpuArray(img)</a:t>
            </a:r>
          </a:p>
        </p:txBody>
      </p:sp>
      <p:graphicFrame>
        <p:nvGraphicFramePr>
          <p:cNvPr id="10" name="Tabulk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94108"/>
              </p:ext>
            </p:extLst>
          </p:nvPr>
        </p:nvGraphicFramePr>
        <p:xfrm>
          <a:off x="1183430" y="3640830"/>
          <a:ext cx="7200800" cy="118913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440160"/>
                <a:gridCol w="1440160"/>
                <a:gridCol w="1440160"/>
                <a:gridCol w="1440160"/>
                <a:gridCol w="1440160"/>
              </a:tblGrid>
              <a:tr h="14401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zeros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nan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eye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rand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linspace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ones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true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colon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randi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logspace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  <a:tr h="39665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inf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false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itchFamily="49" charset="0"/>
                          <a:cs typeface="Courier New" pitchFamily="49" charset="0"/>
                        </a:rPr>
                        <a:t>randn</a:t>
                      </a:r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cs-CZ" sz="2000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983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GPUArray</a:t>
            </a:r>
            <a:r>
              <a:rPr lang="fr-FR" dirty="0" smtClean="0"/>
              <a:t> class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41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Supported data types:</a:t>
            </a:r>
          </a:p>
          <a:p>
            <a:pPr lvl="1">
              <a:buNone/>
            </a:pPr>
            <a:r>
              <a:rPr lang="en-US" dirty="0" smtClean="0"/>
              <a:t>	(u)int8, (u)int16, (u)int32, (u)int64, single, double, logical</a:t>
            </a:r>
          </a:p>
          <a:p>
            <a:pPr lvl="1"/>
            <a:r>
              <a:rPr lang="en-US" dirty="0" smtClean="0"/>
              <a:t>determine the type using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classUnderlying(gpuVar)</a:t>
            </a:r>
          </a:p>
          <a:p>
            <a:endParaRPr lang="en-US" dirty="0" smtClean="0"/>
          </a:p>
          <a:p>
            <a:r>
              <a:rPr lang="en-US" dirty="0" smtClean="0"/>
              <a:t>Retrieve the data using</a:t>
            </a:r>
          </a:p>
          <a:p>
            <a:pPr lvl="1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workspaceVar = gather(gpuVar)</a:t>
            </a:r>
          </a:p>
        </p:txBody>
      </p:sp>
    </p:spTree>
    <p:extLst>
      <p:ext uri="{BB962C8B-B14F-4D97-AF65-F5344CB8AC3E}">
        <p14:creationId xmlns:p14="http://schemas.microsoft.com/office/powerpoint/2010/main" val="73846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Simple </a:t>
            </a:r>
            <a:r>
              <a:rPr lang="fr-FR" dirty="0" err="1" smtClean="0"/>
              <a:t>example</a:t>
            </a:r>
            <a:r>
              <a:rPr lang="fr-FR" dirty="0" smtClean="0"/>
              <a:t> (</a:t>
            </a:r>
            <a:r>
              <a:rPr lang="fr-FR" dirty="0" err="1" smtClean="0"/>
              <a:t>linear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42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Solve system of linear equations (Ax = b)</a:t>
            </a:r>
          </a:p>
          <a:p>
            <a:pPr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A = gpuArray(A);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b = gpuArray(b);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x = A\b;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x = gather(x);</a:t>
            </a:r>
          </a:p>
        </p:txBody>
      </p:sp>
    </p:spTree>
    <p:extLst>
      <p:ext uri="{BB962C8B-B14F-4D97-AF65-F5344CB8AC3E}">
        <p14:creationId xmlns:p14="http://schemas.microsoft.com/office/powerpoint/2010/main" val="73846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Simple </a:t>
            </a:r>
            <a:r>
              <a:rPr lang="fr-FR" dirty="0" err="1" smtClean="0"/>
              <a:t>example</a:t>
            </a:r>
            <a:r>
              <a:rPr lang="fr-FR" dirty="0" smtClean="0"/>
              <a:t> (convolution)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43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Compute convolution using FFT</a:t>
            </a:r>
          </a:p>
          <a:p>
            <a:pPr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img = gpuArray(img);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msk = padarray(msk,size(img)-size(msk),0,'post');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msk = gpuArray(msk);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I = fft2(img);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M = fft2(msk,size(img,1),size(img,2));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res = real(ifft2(I.*M));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	res = gather(res);</a:t>
            </a:r>
          </a:p>
        </p:txBody>
      </p:sp>
      <p:sp>
        <p:nvSpPr>
          <p:cNvPr id="8" name="Zástupný symbol pro obsah 2"/>
          <p:cNvSpPr txBox="1">
            <a:spLocks/>
          </p:cNvSpPr>
          <p:nvPr/>
        </p:nvSpPr>
        <p:spPr>
          <a:xfrm>
            <a:off x="457196" y="160019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 = fft2(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msk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46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Linear</a:t>
            </a:r>
            <a:r>
              <a:rPr lang="fr-FR" dirty="0" smtClean="0"/>
              <a:t> system solution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44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98140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846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GPU </a:t>
            </a:r>
            <a:r>
              <a:rPr lang="fr-FR" dirty="0" err="1" smtClean="0"/>
              <a:t>Acceleration</a:t>
            </a:r>
            <a:r>
              <a:rPr lang="fr-FR" dirty="0" smtClean="0"/>
              <a:t> in MATLAB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45</a:t>
            </a:fld>
            <a:endParaRPr lang="en-US"/>
          </a:p>
        </p:txBody>
      </p:sp>
      <p:cxnSp>
        <p:nvCxnSpPr>
          <p:cNvPr id="1093" name="Connecteur droit 1092"/>
          <p:cNvCxnSpPr/>
          <p:nvPr/>
        </p:nvCxnSpPr>
        <p:spPr>
          <a:xfrm>
            <a:off x="879746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27552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846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GPU </a:t>
            </a:r>
            <a:r>
              <a:rPr lang="fr-FR" dirty="0" err="1" smtClean="0"/>
              <a:t>Computing</a:t>
            </a:r>
            <a:r>
              <a:rPr lang="fr-FR" dirty="0" smtClean="0"/>
              <a:t> – CUDA in C/C++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8"/>
          <p:cNvSpPr txBox="1"/>
          <p:nvPr/>
        </p:nvSpPr>
        <p:spPr>
          <a:xfrm>
            <a:off x="2925648" y="270188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11"/>
          <p:cNvSpPr txBox="1"/>
          <p:nvPr/>
        </p:nvSpPr>
        <p:spPr>
          <a:xfrm>
            <a:off x="1063704" y="1360350"/>
            <a:ext cx="6083578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Programming language extension to C/C+</a:t>
            </a:r>
            <a:r>
              <a:rPr lang="en-US" sz="2400" dirty="0" smtClean="0"/>
              <a:t>+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Designed for efficient general purpose computation on GPU.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10" name="TextBox 6"/>
          <p:cNvSpPr txBox="1"/>
          <p:nvPr/>
        </p:nvSpPr>
        <p:spPr>
          <a:xfrm>
            <a:off x="1020648" y="2930484"/>
            <a:ext cx="6629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(float*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x,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float*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y,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float*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n){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 n) z[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= x[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* y[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cudaMalloc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(...);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(...);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&lt;&lt;&lt;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num_blocks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block_size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(...);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cudaFree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(...);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4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Hello world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732" y="1599850"/>
            <a:ext cx="5854463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 b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 b="1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 b="1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16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kern="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main(</a:t>
            </a:r>
            <a:r>
              <a:rPr lang="en-GB" sz="2000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("Hello World!\n");</a:t>
            </a:r>
          </a:p>
          <a:p>
            <a:pPr marL="0" indent="0">
              <a:buFontTx/>
              <a:buNone/>
            </a:pP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kern="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GB" sz="2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0;</a:t>
            </a:r>
          </a:p>
          <a:p>
            <a:pPr marL="0" indent="0">
              <a:buFontTx/>
              <a:buNone/>
            </a:pP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	}</a:t>
            </a:r>
          </a:p>
          <a:p>
            <a:endParaRPr lang="en-GB" dirty="0" smtClean="0"/>
          </a:p>
          <a:p>
            <a:r>
              <a:rPr lang="en-GB" dirty="0" smtClean="0"/>
              <a:t>Standard C that runs on the host</a:t>
            </a:r>
          </a:p>
          <a:p>
            <a:endParaRPr lang="en-GB" dirty="0" smtClean="0"/>
          </a:p>
          <a:p>
            <a:r>
              <a:rPr lang="en-GB" dirty="0" smtClean="0"/>
              <a:t>NVIDIA compiler (</a:t>
            </a:r>
            <a:r>
              <a:rPr lang="en-GB" dirty="0" err="1" smtClean="0"/>
              <a:t>nvcc</a:t>
            </a:r>
            <a:r>
              <a:rPr lang="en-GB" dirty="0" smtClean="0"/>
              <a:t>) can be used to compile programs with no </a:t>
            </a:r>
            <a:r>
              <a:rPr lang="en-GB" i="1" dirty="0" smtClean="0"/>
              <a:t>device</a:t>
            </a:r>
            <a:r>
              <a:rPr lang="en-GB" dirty="0" smtClean="0"/>
              <a:t> code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 bwMode="auto">
          <a:xfrm>
            <a:off x="6372200" y="1599739"/>
            <a:ext cx="2455250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 b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 b="1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 b="1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 smtClean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 smtClean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 smtClean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 smtClean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 smtClean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 smtClean="0">
                <a:cs typeface="Courier New" pitchFamily="49" charset="0"/>
              </a:rPr>
              <a:t>Output: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kern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kern="1200" dirty="0" err="1" smtClean="0">
                <a:latin typeface="Courier New" pitchFamily="49" charset="0"/>
                <a:cs typeface="Courier New" pitchFamily="49" charset="0"/>
              </a:rPr>
              <a:t>nvcc</a:t>
            </a:r>
            <a:r>
              <a:rPr lang="en-GB" kern="1200" dirty="0" smtClean="0">
                <a:latin typeface="Courier New" pitchFamily="49" charset="0"/>
                <a:cs typeface="Courier New" pitchFamily="49" charset="0"/>
              </a:rPr>
              <a:t> hello_world.cu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kern="1200" dirty="0" err="1" smtClean="0">
                <a:latin typeface="Courier New" pitchFamily="49" charset="0"/>
                <a:cs typeface="Courier New" pitchFamily="49" charset="0"/>
              </a:rPr>
              <a:t>a.out</a:t>
            </a:r>
            <a:endParaRPr lang="en-GB" kern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 smtClean="0">
                <a:latin typeface="Courier New" pitchFamily="49" charset="0"/>
                <a:cs typeface="Courier New" pitchFamily="49" charset="0"/>
              </a:rPr>
              <a:t>Hello World!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 smtClean="0">
                <a:latin typeface="Courier New" pitchFamily="49" charset="0"/>
                <a:cs typeface="Courier New" pitchFamily="49" charset="0"/>
              </a:rPr>
              <a:t>$</a:t>
            </a:r>
            <a:endParaRPr lang="en-GB" kern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11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Hello world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732" y="1599850"/>
            <a:ext cx="8368771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__global__ void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mykernel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main(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	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mykernel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&lt;&lt;&lt;1,1&gt;&gt;&gt;();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	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printf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("Hello World!\n");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	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return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342874" marR="0" lvl="0" indent="-34287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itchFamily="34" charset="0"/>
              </a:rPr>
              <a:t>Two new syntactic elements…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7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Hello world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__global__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(void) {</a:t>
            </a:r>
          </a:p>
          <a:p>
            <a:pPr marL="0" lvl="0" indent="0"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dirty="0" smtClean="0"/>
              <a:t>CUDA C/C++ keyword </a:t>
            </a:r>
            <a:r>
              <a:rPr lang="en-GB" sz="2000" b="1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__global__ </a:t>
            </a:r>
            <a:r>
              <a:rPr lang="en-GB" dirty="0" smtClean="0"/>
              <a:t>indicates a function that:</a:t>
            </a:r>
          </a:p>
          <a:p>
            <a:pPr lvl="1"/>
            <a:r>
              <a:rPr lang="en-GB" dirty="0" smtClean="0"/>
              <a:t>Runs on the device</a:t>
            </a:r>
          </a:p>
          <a:p>
            <a:pPr lvl="1"/>
            <a:r>
              <a:rPr lang="en-GB" dirty="0" smtClean="0"/>
              <a:t>Is called from host code</a:t>
            </a:r>
          </a:p>
          <a:p>
            <a:pPr lvl="1"/>
            <a:endParaRPr lang="en-GB" dirty="0"/>
          </a:p>
          <a:p>
            <a:r>
              <a:rPr lang="en-GB" dirty="0" err="1" smtClean="0">
                <a:latin typeface="Courier New" pitchFamily="49" charset="0"/>
                <a:cs typeface="Courier New" pitchFamily="49" charset="0"/>
              </a:rPr>
              <a:t>nvcc</a:t>
            </a:r>
            <a:r>
              <a:rPr lang="en-GB" dirty="0" smtClean="0"/>
              <a:t> separates source code into host and device components</a:t>
            </a:r>
          </a:p>
          <a:p>
            <a:pPr lvl="1"/>
            <a:r>
              <a:rPr lang="en-GB" dirty="0" smtClean="0"/>
              <a:t>Device functions (e.g. 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 smtClean="0"/>
              <a:t>) processed by NVIDIA compiler</a:t>
            </a:r>
          </a:p>
          <a:p>
            <a:pPr lvl="1"/>
            <a:r>
              <a:rPr lang="en-GB" dirty="0" smtClean="0"/>
              <a:t>Host functions (e.g.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GB" dirty="0" smtClean="0"/>
              <a:t>) processed by standard host compiler</a:t>
            </a:r>
          </a:p>
          <a:p>
            <a:pPr lvl="2"/>
            <a:r>
              <a:rPr lang="en-GB" b="1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GB" b="1" dirty="0" smtClean="0"/>
              <a:t>, </a:t>
            </a:r>
            <a:r>
              <a:rPr lang="en-GB" b="1" dirty="0" smtClean="0">
                <a:latin typeface="Courier New" pitchFamily="49" charset="0"/>
                <a:cs typeface="Courier New" pitchFamily="49" charset="0"/>
              </a:rPr>
              <a:t>cl.exe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287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49" y="227604"/>
            <a:ext cx="79577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err="1" smtClean="0"/>
              <a:t>Known</a:t>
            </a:r>
            <a:r>
              <a:rPr lang="fr-FR" b="1" dirty="0" smtClean="0"/>
              <a:t> issues of machine </a:t>
            </a:r>
            <a:r>
              <a:rPr lang="fr-FR" b="1" dirty="0" err="1" smtClean="0"/>
              <a:t>learning</a:t>
            </a:r>
            <a:endParaRPr lang="fr-FR" b="1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30379"/>
            <a:ext cx="2133600" cy="365125"/>
          </a:xfrm>
        </p:spPr>
        <p:txBody>
          <a:bodyPr/>
          <a:lstStyle/>
          <a:p>
            <a:fld id="{4A822907-8A9D-4F6B-98F6-913902AD56B5}" type="slidenum">
              <a:rPr lang="en-US" smtClean="0"/>
              <a:t>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29049" y="1186322"/>
            <a:ext cx="72424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800" dirty="0" err="1" smtClean="0"/>
              <a:t>Overfitting</a:t>
            </a:r>
            <a:r>
              <a:rPr lang="fr-FR" sz="2800" dirty="0" smtClean="0"/>
              <a:t> / </a:t>
            </a:r>
            <a:r>
              <a:rPr lang="fr-FR" sz="2800" dirty="0" err="1" smtClean="0"/>
              <a:t>Overtraining</a:t>
            </a:r>
            <a:endParaRPr lang="fr-FR" sz="2800" dirty="0" smtClean="0"/>
          </a:p>
          <a:p>
            <a:r>
              <a:rPr lang="fr-FR" sz="2800" dirty="0" smtClean="0"/>
              <a:t>(</a:t>
            </a:r>
            <a:r>
              <a:rPr lang="fr-FR" sz="2800" b="1" dirty="0" err="1" smtClean="0"/>
              <a:t>function</a:t>
            </a:r>
            <a:r>
              <a:rPr lang="fr-FR" sz="2800" b="1" dirty="0" smtClean="0"/>
              <a:t> approximation</a:t>
            </a:r>
            <a:r>
              <a:rPr lang="fr-FR" sz="28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dirty="0" err="1" smtClean="0"/>
              <a:t>Curse</a:t>
            </a:r>
            <a:r>
              <a:rPr lang="fr-FR" sz="2800" dirty="0" smtClean="0"/>
              <a:t> of </a:t>
            </a:r>
            <a:r>
              <a:rPr lang="fr-FR" sz="2800" dirty="0" err="1" smtClean="0"/>
              <a:t>dimensionnality</a:t>
            </a:r>
            <a:endParaRPr lang="fr-FR" sz="2800" dirty="0" smtClean="0"/>
          </a:p>
          <a:p>
            <a:r>
              <a:rPr lang="fr-FR" sz="2800" dirty="0" smtClean="0"/>
              <a:t>(</a:t>
            </a:r>
            <a:r>
              <a:rPr lang="fr-FR" sz="2800" b="1" dirty="0" err="1" smtClean="0"/>
              <a:t>dimensionnality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reduction</a:t>
            </a:r>
            <a:r>
              <a:rPr lang="fr-FR" sz="28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dirty="0" smtClean="0"/>
              <a:t>Cross-validation</a:t>
            </a:r>
          </a:p>
          <a:p>
            <a:r>
              <a:rPr lang="fr-FR" sz="2800" dirty="0" smtClean="0"/>
              <a:t>(</a:t>
            </a:r>
            <a:r>
              <a:rPr lang="fr-FR" sz="2800" b="1" dirty="0" err="1" smtClean="0"/>
              <a:t>generalization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probability</a:t>
            </a:r>
            <a:r>
              <a:rPr lang="fr-FR" sz="28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dirty="0" smtClean="0"/>
              <a:t>Cherry picking</a:t>
            </a:r>
          </a:p>
          <a:p>
            <a:r>
              <a:rPr lang="fr-FR" sz="2800" dirty="0" smtClean="0"/>
              <a:t>(</a:t>
            </a:r>
            <a:r>
              <a:rPr lang="fr-FR" sz="2800" b="1" dirty="0" err="1" smtClean="0"/>
              <a:t>datasets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discrepancies</a:t>
            </a:r>
            <a:r>
              <a:rPr lang="fr-FR" sz="28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dirty="0" smtClean="0"/>
              <a:t>The </a:t>
            </a:r>
            <a:r>
              <a:rPr lang="fr-FR" sz="2800" i="1" dirty="0" smtClean="0"/>
              <a:t>No Free Lunch </a:t>
            </a:r>
            <a:r>
              <a:rPr lang="fr-FR" sz="2800" dirty="0" err="1" smtClean="0"/>
              <a:t>theorem</a:t>
            </a:r>
            <a:endParaRPr lang="fr-FR" sz="2800" dirty="0" smtClean="0"/>
          </a:p>
          <a:p>
            <a:r>
              <a:rPr lang="fr-FR" sz="2800" dirty="0" smtClean="0"/>
              <a:t>(</a:t>
            </a:r>
            <a:r>
              <a:rPr lang="fr-FR" sz="2800" b="1" dirty="0" err="1" smtClean="0"/>
              <a:t>overall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accuracy</a:t>
            </a:r>
            <a:r>
              <a:rPr lang="fr-FR" sz="2800" dirty="0" smtClean="0"/>
              <a:t>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35457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Hello world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50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&lt;&lt;&lt;1,1&gt;&gt;&gt;();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dirty="0" smtClean="0"/>
              <a:t>Triple angle brackets mark a call from </a:t>
            </a:r>
            <a:r>
              <a:rPr lang="en-GB" i="1" dirty="0" smtClean="0"/>
              <a:t>host</a:t>
            </a:r>
            <a:r>
              <a:rPr lang="en-GB" dirty="0" smtClean="0"/>
              <a:t> code to </a:t>
            </a:r>
            <a:r>
              <a:rPr lang="en-GB" i="1" dirty="0" smtClean="0"/>
              <a:t>device</a:t>
            </a:r>
            <a:r>
              <a:rPr lang="en-GB" dirty="0" smtClean="0"/>
              <a:t> code</a:t>
            </a:r>
          </a:p>
          <a:p>
            <a:pPr lvl="1"/>
            <a:r>
              <a:rPr lang="en-GB" dirty="0" smtClean="0"/>
              <a:t>Also called a “kernel launch”</a:t>
            </a:r>
          </a:p>
          <a:p>
            <a:pPr lvl="1"/>
            <a:r>
              <a:rPr lang="en-GB" dirty="0" smtClean="0"/>
              <a:t>We’ll return to the parameters (1,1) in a moment</a:t>
            </a:r>
          </a:p>
          <a:p>
            <a:pPr lvl="1"/>
            <a:endParaRPr lang="en-GB" dirty="0"/>
          </a:p>
          <a:p>
            <a:r>
              <a:rPr lang="en-GB" dirty="0" smtClean="0"/>
              <a:t>That’s all that is required to execute a function on the GPU!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287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Hello world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51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732" y="1599850"/>
            <a:ext cx="5854463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 b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 b="1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 b="1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0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dirty="0" smtClean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</a:t>
            </a:r>
            <a:r>
              <a:rPr lang="en-GB" sz="20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2000" dirty="0" smtClean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marL="0" indent="0">
              <a:buFontTx/>
              <a:buNone/>
            </a:pP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FontTx/>
              <a:buNone/>
            </a:pPr>
            <a:endParaRPr lang="en-GB" sz="2000" dirty="0" smtClean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FontTx/>
              <a:buNone/>
            </a:pPr>
            <a:r>
              <a:rPr lang="en-GB" sz="20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dirty="0" err="1" smtClean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dirty="0" smtClean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main(</a:t>
            </a:r>
            <a:r>
              <a:rPr lang="en-GB" sz="2000" dirty="0" smtClean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&lt;&lt;&lt;1,1&gt;&gt;&gt;();</a:t>
            </a:r>
          </a:p>
          <a:p>
            <a:pPr marL="0" indent="0">
              <a:buFontTx/>
              <a:buNone/>
            </a:pP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("Hello World!\n");</a:t>
            </a:r>
          </a:p>
          <a:p>
            <a:pPr marL="0" indent="0">
              <a:buFontTx/>
              <a:buNone/>
            </a:pPr>
            <a:r>
              <a:rPr lang="en-GB" sz="20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dirty="0" smtClean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GB" sz="2000" dirty="0" smtClean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0;</a:t>
            </a:r>
          </a:p>
          <a:p>
            <a:pPr marL="0" indent="0">
              <a:buFontTx/>
              <a:buNone/>
            </a:pPr>
            <a:r>
              <a:rPr lang="en-GB" sz="2000" dirty="0" smtClean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FontTx/>
              <a:buNone/>
            </a:pPr>
            <a:endParaRPr lang="en-GB" dirty="0" smtClean="0">
              <a:latin typeface="Courier New" pitchFamily="49" charset="0"/>
              <a:cs typeface="Courier New" pitchFamily="49" charset="0"/>
            </a:endParaRPr>
          </a:p>
          <a:p>
            <a:pPr>
              <a:buFont typeface="Arial" pitchFamily="34" charset="0"/>
              <a:buChar char="•"/>
            </a:pPr>
            <a:r>
              <a:rPr lang="en-GB" dirty="0" err="1" smtClean="0">
                <a:latin typeface="Courier New" pitchFamily="49" charset="0"/>
                <a:cs typeface="Courier New" pitchFamily="49" charset="0"/>
              </a:rPr>
              <a:t>mykernel</a:t>
            </a:r>
            <a:r>
              <a:rPr lang="en-GB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dirty="0" smtClean="0"/>
              <a:t> does nothing, somewhat anticlimactic!</a:t>
            </a:r>
          </a:p>
          <a:p>
            <a:pPr marL="0" indent="0">
              <a:buFontTx/>
              <a:buNone/>
            </a:pPr>
            <a:endParaRPr lang="en-GB" sz="16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 bwMode="auto">
          <a:xfrm>
            <a:off x="6372200" y="1599739"/>
            <a:ext cx="2455250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 b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914400" indent="-342900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000" b="1">
                <a:solidFill>
                  <a:schemeClr val="tx1"/>
                </a:solidFill>
                <a:latin typeface="Trebuchet MS" pitchFamily="34" charset="0"/>
              </a:defRPr>
            </a:lvl2pPr>
            <a:lvl3pPr marL="1371600" indent="-282575" algn="l" rtl="0" fontAlgn="base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3"/>
              </a:buBlip>
              <a:defRPr sz="2400" b="1">
                <a:solidFill>
                  <a:schemeClr val="tx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 smtClean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 smtClean="0">
              <a:solidFill>
                <a:srgbClr val="808080"/>
              </a:solidFill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sz="1800" kern="1200" dirty="0" smtClean="0"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 smtClean="0">
                <a:cs typeface="Courier New" pitchFamily="49" charset="0"/>
              </a:rPr>
              <a:t>Output: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endParaRPr lang="en-GB" kern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kern="1200" dirty="0" err="1" smtClean="0">
                <a:latin typeface="Courier New" pitchFamily="49" charset="0"/>
                <a:cs typeface="Courier New" pitchFamily="49" charset="0"/>
              </a:rPr>
              <a:t>nvcc</a:t>
            </a:r>
            <a:r>
              <a:rPr lang="en-GB" kern="1200" dirty="0" smtClean="0">
                <a:latin typeface="Courier New" pitchFamily="49" charset="0"/>
                <a:cs typeface="Courier New" pitchFamily="49" charset="0"/>
              </a:rPr>
              <a:t> hello.cu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GB" kern="1200" dirty="0" err="1" smtClean="0">
                <a:latin typeface="Courier New" pitchFamily="49" charset="0"/>
                <a:cs typeface="Courier New" pitchFamily="49" charset="0"/>
              </a:rPr>
              <a:t>a.out</a:t>
            </a:r>
            <a:endParaRPr lang="en-GB" kern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 smtClean="0">
                <a:latin typeface="Courier New" pitchFamily="49" charset="0"/>
                <a:cs typeface="Courier New" pitchFamily="49" charset="0"/>
              </a:rPr>
              <a:t>Hello World!</a:t>
            </a:r>
          </a:p>
          <a:p>
            <a:pPr marL="0" indent="0">
              <a:spcBef>
                <a:spcPct val="0"/>
              </a:spcBef>
              <a:buSzTx/>
              <a:buFontTx/>
              <a:buNone/>
            </a:pPr>
            <a:r>
              <a:rPr lang="en-GB" kern="1200" dirty="0" smtClean="0">
                <a:latin typeface="Courier New" pitchFamily="49" charset="0"/>
                <a:cs typeface="Courier New" pitchFamily="49" charset="0"/>
              </a:rPr>
              <a:t>$</a:t>
            </a:r>
            <a:endParaRPr lang="en-GB" kern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Parallel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732" y="1599850"/>
            <a:ext cx="5854463" cy="472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itchFamily="34" charset="0"/>
              </a:rPr>
              <a:t>But wait… GPU computing is about massive parallelism!</a:t>
            </a:r>
          </a:p>
          <a:p>
            <a:pPr marL="342874" marR="0" lvl="0" indent="-34287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Trebuchet MS" pitchFamily="34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itchFamily="34" charset="0"/>
              </a:rPr>
              <a:t>We need a more interesting example…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Trebuchet MS" pitchFamily="34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itchFamily="34" charset="0"/>
              </a:rPr>
              <a:t>We’ll start by adding two integers and build up to vector addition</a:t>
            </a:r>
          </a:p>
        </p:txBody>
      </p:sp>
      <p:sp>
        <p:nvSpPr>
          <p:cNvPr id="9" name="Rounded Rectangle 93"/>
          <p:cNvSpPr/>
          <p:nvPr/>
        </p:nvSpPr>
        <p:spPr>
          <a:xfrm>
            <a:off x="6582223" y="2504682"/>
            <a:ext cx="330037" cy="3200356"/>
          </a:xfrm>
          <a:prstGeom prst="roundRect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" name="Straight Connector 94"/>
          <p:cNvCxnSpPr/>
          <p:nvPr/>
        </p:nvCxnSpPr>
        <p:spPr>
          <a:xfrm>
            <a:off x="6582223" y="3304771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" name="Straight Connector 95"/>
          <p:cNvCxnSpPr/>
          <p:nvPr/>
        </p:nvCxnSpPr>
        <p:spPr>
          <a:xfrm>
            <a:off x="6582223" y="2904726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" name="Straight Connector 96"/>
          <p:cNvCxnSpPr/>
          <p:nvPr/>
        </p:nvCxnSpPr>
        <p:spPr>
          <a:xfrm>
            <a:off x="6582223" y="3704814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" name="Straight Connector 97"/>
          <p:cNvCxnSpPr/>
          <p:nvPr/>
        </p:nvCxnSpPr>
        <p:spPr>
          <a:xfrm>
            <a:off x="6582223" y="4109076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4" name="Straight Connector 98"/>
          <p:cNvCxnSpPr/>
          <p:nvPr/>
        </p:nvCxnSpPr>
        <p:spPr>
          <a:xfrm>
            <a:off x="6582223" y="4504904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5" name="Straight Connector 99"/>
          <p:cNvCxnSpPr/>
          <p:nvPr/>
        </p:nvCxnSpPr>
        <p:spPr>
          <a:xfrm>
            <a:off x="6582223" y="4904948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6" name="Straight Connector 100"/>
          <p:cNvCxnSpPr/>
          <p:nvPr/>
        </p:nvCxnSpPr>
        <p:spPr>
          <a:xfrm>
            <a:off x="6582223" y="5309209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7" name="Rounded Rectangle 101"/>
          <p:cNvSpPr/>
          <p:nvPr/>
        </p:nvSpPr>
        <p:spPr>
          <a:xfrm>
            <a:off x="7302303" y="2513115"/>
            <a:ext cx="330037" cy="3200356"/>
          </a:xfrm>
          <a:prstGeom prst="roundRect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8" name="Straight Connector 102"/>
          <p:cNvCxnSpPr/>
          <p:nvPr/>
        </p:nvCxnSpPr>
        <p:spPr>
          <a:xfrm>
            <a:off x="7302303" y="3313204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9" name="Straight Connector 103"/>
          <p:cNvCxnSpPr/>
          <p:nvPr/>
        </p:nvCxnSpPr>
        <p:spPr>
          <a:xfrm>
            <a:off x="7302303" y="2913159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0" name="Straight Connector 104"/>
          <p:cNvCxnSpPr/>
          <p:nvPr/>
        </p:nvCxnSpPr>
        <p:spPr>
          <a:xfrm>
            <a:off x="7302303" y="3713248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1" name="Straight Connector 105"/>
          <p:cNvCxnSpPr/>
          <p:nvPr/>
        </p:nvCxnSpPr>
        <p:spPr>
          <a:xfrm>
            <a:off x="7302303" y="4117509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2" name="Straight Connector 106"/>
          <p:cNvCxnSpPr/>
          <p:nvPr/>
        </p:nvCxnSpPr>
        <p:spPr>
          <a:xfrm>
            <a:off x="7302303" y="4513338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Straight Connector 107"/>
          <p:cNvCxnSpPr/>
          <p:nvPr/>
        </p:nvCxnSpPr>
        <p:spPr>
          <a:xfrm>
            <a:off x="7302303" y="4913381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Straight Connector 134"/>
          <p:cNvCxnSpPr/>
          <p:nvPr/>
        </p:nvCxnSpPr>
        <p:spPr>
          <a:xfrm>
            <a:off x="7302303" y="5317642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5" name="Rounded Rectangle 135"/>
          <p:cNvSpPr/>
          <p:nvPr/>
        </p:nvSpPr>
        <p:spPr>
          <a:xfrm>
            <a:off x="8352421" y="2508898"/>
            <a:ext cx="330037" cy="3200356"/>
          </a:xfrm>
          <a:prstGeom prst="roundRect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6" name="Straight Connector 136"/>
          <p:cNvCxnSpPr/>
          <p:nvPr/>
        </p:nvCxnSpPr>
        <p:spPr>
          <a:xfrm>
            <a:off x="8352421" y="3308987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7" name="Straight Connector 137"/>
          <p:cNvCxnSpPr/>
          <p:nvPr/>
        </p:nvCxnSpPr>
        <p:spPr>
          <a:xfrm>
            <a:off x="8352421" y="2908942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8" name="Straight Connector 138"/>
          <p:cNvCxnSpPr/>
          <p:nvPr/>
        </p:nvCxnSpPr>
        <p:spPr>
          <a:xfrm>
            <a:off x="8352421" y="3709031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9" name="Straight Connector 139"/>
          <p:cNvCxnSpPr/>
          <p:nvPr/>
        </p:nvCxnSpPr>
        <p:spPr>
          <a:xfrm>
            <a:off x="8352421" y="4113292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0" name="Straight Connector 140"/>
          <p:cNvCxnSpPr/>
          <p:nvPr/>
        </p:nvCxnSpPr>
        <p:spPr>
          <a:xfrm>
            <a:off x="8352421" y="4509120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1" name="Straight Connector 141"/>
          <p:cNvCxnSpPr/>
          <p:nvPr/>
        </p:nvCxnSpPr>
        <p:spPr>
          <a:xfrm>
            <a:off x="8352421" y="4909164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2" name="Straight Connector 142"/>
          <p:cNvCxnSpPr/>
          <p:nvPr/>
        </p:nvCxnSpPr>
        <p:spPr>
          <a:xfrm>
            <a:off x="8352421" y="5313426"/>
            <a:ext cx="330037" cy="0"/>
          </a:xfrm>
          <a:prstGeom prst="line">
            <a:avLst/>
          </a:prstGeom>
          <a:noFill/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3" name="Plus 143"/>
          <p:cNvSpPr/>
          <p:nvPr/>
        </p:nvSpPr>
        <p:spPr>
          <a:xfrm>
            <a:off x="6965123" y="3904838"/>
            <a:ext cx="300033" cy="400044"/>
          </a:xfrm>
          <a:prstGeom prst="mathPlus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Equal 144"/>
          <p:cNvSpPr/>
          <p:nvPr/>
        </p:nvSpPr>
        <p:spPr>
          <a:xfrm>
            <a:off x="7831883" y="3876889"/>
            <a:ext cx="381000" cy="508000"/>
          </a:xfrm>
          <a:prstGeom prst="mathEqual">
            <a:avLst/>
          </a:prstGeom>
          <a:gradFill rotWithShape="1">
            <a:gsLst>
              <a:gs pos="0">
                <a:srgbClr val="8AAD00">
                  <a:tint val="50000"/>
                  <a:satMod val="300000"/>
                </a:srgbClr>
              </a:gs>
              <a:gs pos="35000">
                <a:srgbClr val="8AAD00">
                  <a:tint val="37000"/>
                  <a:satMod val="300000"/>
                </a:srgbClr>
              </a:gs>
              <a:gs pos="100000">
                <a:srgbClr val="8AAD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AAD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6" tIns="45718" rIns="91436" bIns="45718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TextBox 145"/>
          <p:cNvSpPr txBox="1"/>
          <p:nvPr/>
        </p:nvSpPr>
        <p:spPr bwMode="auto">
          <a:xfrm>
            <a:off x="6618868" y="5745386"/>
            <a:ext cx="3080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Trebuchet MS" pitchFamily="34" charset="0"/>
              </a:defRPr>
            </a:lvl1pPr>
          </a:lstStyle>
          <a:p>
            <a:r>
              <a:rPr lang="en-GB" dirty="0"/>
              <a:t>a</a:t>
            </a:r>
          </a:p>
        </p:txBody>
      </p:sp>
      <p:sp>
        <p:nvSpPr>
          <p:cNvPr id="36" name="TextBox 146"/>
          <p:cNvSpPr txBox="1"/>
          <p:nvPr/>
        </p:nvSpPr>
        <p:spPr bwMode="auto">
          <a:xfrm>
            <a:off x="7338948" y="5745386"/>
            <a:ext cx="3193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Trebuchet MS" pitchFamily="34" charset="0"/>
              </a:defRPr>
            </a:lvl1pPr>
          </a:lstStyle>
          <a:p>
            <a:r>
              <a:rPr lang="en-GB" dirty="0"/>
              <a:t>b</a:t>
            </a:r>
          </a:p>
        </p:txBody>
      </p:sp>
      <p:sp>
        <p:nvSpPr>
          <p:cNvPr id="37" name="TextBox 147"/>
          <p:cNvSpPr txBox="1"/>
          <p:nvPr/>
        </p:nvSpPr>
        <p:spPr bwMode="auto">
          <a:xfrm>
            <a:off x="8389065" y="5745386"/>
            <a:ext cx="3032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itchFamily="34" charset="0"/>
              </a:rPr>
              <a:t>c</a:t>
            </a:r>
            <a:endParaRPr kumimoji="0" lang="en-GB" sz="3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Addition on </a:t>
            </a:r>
            <a:r>
              <a:rPr lang="fr-FR" dirty="0" err="1" smtClean="0"/>
              <a:t>device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dirty="0" smtClean="0"/>
              <a:t>A simple kernel to add </a:t>
            </a:r>
            <a:r>
              <a:rPr lang="en-GB" dirty="0"/>
              <a:t>two </a:t>
            </a:r>
            <a:r>
              <a:rPr lang="en-GB" dirty="0" smtClean="0"/>
              <a:t>integers</a:t>
            </a:r>
            <a:endParaRPr lang="en-GB" dirty="0"/>
          </a:p>
          <a:p>
            <a:pPr marL="0" indent="0">
              <a:buNone/>
            </a:pPr>
            <a:endParaRPr lang="en-GB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kern="12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*b,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 smtClean="0">
                <a:latin typeface="Courier New" pitchFamily="49" charset="0"/>
                <a:cs typeface="Courier New" pitchFamily="49" charset="0"/>
              </a:rPr>
              <a:t>*c)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	*c = *a + *b;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endParaRPr lang="en-GB" dirty="0">
              <a:solidFill>
                <a:srgbClr val="FFFFFF"/>
              </a:solidFill>
            </a:endParaRPr>
          </a:p>
          <a:p>
            <a:pPr lvl="0"/>
            <a:r>
              <a:rPr lang="en-GB" dirty="0" smtClean="0"/>
              <a:t>As before </a:t>
            </a:r>
            <a:r>
              <a:rPr lang="en-GB" sz="2000" b="1" kern="12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dirty="0" smtClean="0"/>
              <a:t>is a CUDA C/C++ keyword meaning</a:t>
            </a:r>
          </a:p>
          <a:p>
            <a:pPr lvl="1"/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add() </a:t>
            </a:r>
            <a:r>
              <a:rPr lang="en-GB" dirty="0" smtClean="0"/>
              <a:t>will execute on the device</a:t>
            </a:r>
          </a:p>
          <a:p>
            <a:pPr lvl="1"/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add() </a:t>
            </a:r>
            <a:r>
              <a:rPr lang="en-GB" dirty="0" smtClean="0"/>
              <a:t>will be called from the host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287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Addition on </a:t>
            </a:r>
            <a:r>
              <a:rPr lang="fr-FR" dirty="0" err="1" smtClean="0"/>
              <a:t>device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Note that we use pointers for the variables</a:t>
            </a:r>
          </a:p>
          <a:p>
            <a:pPr marL="0" indent="0">
              <a:buNone/>
            </a:pPr>
            <a:endParaRPr lang="en-GB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kern="12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*a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*b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*c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*c = *a + *b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add() </a:t>
            </a:r>
            <a:r>
              <a:rPr lang="en-GB" dirty="0" smtClean="0"/>
              <a:t>runs on the device, so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a</a:t>
            </a:r>
            <a:r>
              <a:rPr lang="en-GB" dirty="0" smtClean="0"/>
              <a:t>,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GB" dirty="0" smtClean="0"/>
              <a:t> and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GB" dirty="0" smtClean="0"/>
              <a:t> must point to device memory</a:t>
            </a:r>
          </a:p>
          <a:p>
            <a:pPr lvl="0"/>
            <a:endParaRPr lang="en-GB" sz="2000" b="1" kern="12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dirty="0" smtClean="0"/>
              <a:t>We need to allocate memory on the GPU</a:t>
            </a:r>
            <a:endParaRPr lang="en-GB" dirty="0"/>
          </a:p>
          <a:p>
            <a:pPr lvl="0"/>
            <a:endParaRPr lang="en-GB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5380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Memory management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1520" y="1600214"/>
            <a:ext cx="8730970" cy="4525963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Host and device memory are separate entities</a:t>
            </a:r>
          </a:p>
          <a:p>
            <a:pPr lvl="1"/>
            <a:r>
              <a:rPr lang="en-GB" i="1" dirty="0" smtClean="0">
                <a:solidFill>
                  <a:schemeClr val="accent6"/>
                </a:solidFill>
              </a:rPr>
              <a:t>Device</a:t>
            </a:r>
            <a:r>
              <a:rPr lang="en-GB" i="1" dirty="0" smtClean="0">
                <a:solidFill>
                  <a:schemeClr val="accent4"/>
                </a:solidFill>
              </a:rPr>
              <a:t> </a:t>
            </a:r>
            <a:r>
              <a:rPr lang="en-GB" dirty="0" smtClean="0"/>
              <a:t>pointers point to GPU memory</a:t>
            </a:r>
          </a:p>
          <a:p>
            <a:pPr marL="1088938" lvl="2" indent="0">
              <a:buNone/>
            </a:pPr>
            <a:r>
              <a:rPr lang="en-GB" dirty="0" smtClean="0"/>
              <a:t>May be passed to/from host code</a:t>
            </a:r>
          </a:p>
          <a:p>
            <a:pPr marL="1088938" lvl="2" indent="0">
              <a:buNone/>
            </a:pPr>
            <a:r>
              <a:rPr lang="en-GB" dirty="0" smtClean="0"/>
              <a:t>May </a:t>
            </a:r>
            <a:r>
              <a:rPr lang="en-GB" i="1" dirty="0" smtClean="0"/>
              <a:t>not </a:t>
            </a:r>
            <a:r>
              <a:rPr lang="en-GB" dirty="0" smtClean="0"/>
              <a:t>be dereferenced in host code</a:t>
            </a:r>
            <a:endParaRPr lang="en-GB" i="1" dirty="0" smtClean="0"/>
          </a:p>
          <a:p>
            <a:pPr lvl="1"/>
            <a:r>
              <a:rPr lang="en-GB" i="1" dirty="0" smtClean="0">
                <a:solidFill>
                  <a:schemeClr val="accent6"/>
                </a:solidFill>
              </a:rPr>
              <a:t>Host </a:t>
            </a:r>
            <a:r>
              <a:rPr lang="en-GB" dirty="0" smtClean="0"/>
              <a:t>pointers point to CPU memory</a:t>
            </a:r>
          </a:p>
          <a:p>
            <a:pPr marL="1088938" lvl="2" indent="0">
              <a:buNone/>
            </a:pPr>
            <a:r>
              <a:rPr lang="en-GB" dirty="0" smtClean="0"/>
              <a:t>May be passed to/from device code</a:t>
            </a:r>
          </a:p>
          <a:p>
            <a:pPr marL="1088938" lvl="2" indent="0">
              <a:buNone/>
            </a:pPr>
            <a:r>
              <a:rPr lang="en-GB" dirty="0" smtClean="0"/>
              <a:t>May </a:t>
            </a:r>
            <a:r>
              <a:rPr lang="en-GB" i="1" dirty="0" smtClean="0"/>
              <a:t>not </a:t>
            </a:r>
            <a:r>
              <a:rPr lang="en-GB" dirty="0" smtClean="0"/>
              <a:t>be dereferenced in device code</a:t>
            </a:r>
          </a:p>
          <a:p>
            <a:pPr lvl="0"/>
            <a:endParaRPr lang="en-GB" dirty="0" smtClean="0">
              <a:solidFill>
                <a:srgbClr val="FFFFFF"/>
              </a:solidFill>
            </a:endParaRPr>
          </a:p>
          <a:p>
            <a:pPr lvl="0"/>
            <a:r>
              <a:rPr lang="en-GB" dirty="0" smtClean="0"/>
              <a:t>Simple CUDA API for handling device memory</a:t>
            </a:r>
          </a:p>
          <a:p>
            <a:pPr lvl="1"/>
            <a:r>
              <a:rPr lang="en-GB" dirty="0" err="1" smtClean="0">
                <a:latin typeface="Courier New" pitchFamily="49" charset="0"/>
                <a:ea typeface="+mn-ea"/>
                <a:cs typeface="Courier New" pitchFamily="49" charset="0"/>
              </a:rPr>
              <a:t>cudaMalloc</a:t>
            </a:r>
            <a:r>
              <a:rPr lang="en-GB" dirty="0" smtClean="0">
                <a:latin typeface="Courier New" pitchFamily="49" charset="0"/>
                <a:ea typeface="+mn-ea"/>
                <a:cs typeface="Courier New" pitchFamily="49" charset="0"/>
              </a:rPr>
              <a:t>()</a:t>
            </a:r>
            <a:r>
              <a:rPr lang="en-GB" dirty="0" smtClean="0"/>
              <a:t>, </a:t>
            </a:r>
            <a:r>
              <a:rPr lang="en-GB" dirty="0" err="1" smtClean="0">
                <a:latin typeface="Courier New" pitchFamily="49" charset="0"/>
                <a:ea typeface="+mn-ea"/>
                <a:cs typeface="Courier New" pitchFamily="49" charset="0"/>
              </a:rPr>
              <a:t>cudaFree</a:t>
            </a:r>
            <a:r>
              <a:rPr lang="en-GB" dirty="0" smtClean="0">
                <a:latin typeface="Courier New" pitchFamily="49" charset="0"/>
                <a:ea typeface="+mn-ea"/>
                <a:cs typeface="Courier New" pitchFamily="49" charset="0"/>
              </a:rPr>
              <a:t>()</a:t>
            </a:r>
            <a:r>
              <a:rPr lang="en-GB" dirty="0" smtClean="0"/>
              <a:t>, </a:t>
            </a:r>
            <a:r>
              <a:rPr lang="en-GB" dirty="0" err="1" smtClean="0">
                <a:latin typeface="Courier New" pitchFamily="49" charset="0"/>
                <a:ea typeface="+mn-ea"/>
                <a:cs typeface="Courier New" pitchFamily="49" charset="0"/>
              </a:rPr>
              <a:t>cudaMemcpy</a:t>
            </a:r>
            <a:r>
              <a:rPr lang="en-GB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GB" dirty="0" smtClean="0"/>
          </a:p>
          <a:p>
            <a:pPr lvl="1"/>
            <a:r>
              <a:rPr lang="en-GB" dirty="0" smtClean="0"/>
              <a:t>Similar to the C equivalents </a:t>
            </a:r>
            <a:r>
              <a:rPr lang="en-GB" dirty="0" err="1" smtClean="0">
                <a:latin typeface="Courier New" pitchFamily="49" charset="0"/>
                <a:ea typeface="+mn-ea"/>
                <a:cs typeface="Courier New" pitchFamily="49" charset="0"/>
              </a:rPr>
              <a:t>malloc</a:t>
            </a:r>
            <a:r>
              <a:rPr lang="en-GB" dirty="0" smtClean="0">
                <a:latin typeface="Courier New" pitchFamily="49" charset="0"/>
                <a:ea typeface="+mn-ea"/>
                <a:cs typeface="Courier New" pitchFamily="49" charset="0"/>
              </a:rPr>
              <a:t>()</a:t>
            </a:r>
            <a:r>
              <a:rPr lang="en-GB" dirty="0" smtClean="0"/>
              <a:t>, </a:t>
            </a:r>
            <a:r>
              <a:rPr lang="en-GB" dirty="0" smtClean="0">
                <a:latin typeface="Courier New" pitchFamily="49" charset="0"/>
                <a:ea typeface="+mn-ea"/>
                <a:cs typeface="Courier New" pitchFamily="49" charset="0"/>
              </a:rPr>
              <a:t>free()</a:t>
            </a:r>
            <a:r>
              <a:rPr lang="en-GB" dirty="0" smtClean="0"/>
              <a:t>, </a:t>
            </a:r>
            <a:r>
              <a:rPr lang="en-GB" dirty="0" err="1" smtClean="0">
                <a:latin typeface="Courier New" pitchFamily="49" charset="0"/>
                <a:ea typeface="+mn-ea"/>
                <a:cs typeface="Courier New" pitchFamily="49" charset="0"/>
              </a:rPr>
              <a:t>memcpy</a:t>
            </a:r>
            <a:r>
              <a:rPr lang="en-GB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GB" dirty="0" smtClean="0"/>
          </a:p>
          <a:p>
            <a:pPr marL="1088938" lvl="2" indent="0">
              <a:buNone/>
            </a:pPr>
            <a:endParaRPr lang="en-GB" dirty="0" smtClean="0"/>
          </a:p>
        </p:txBody>
      </p:sp>
      <p:pic>
        <p:nvPicPr>
          <p:cNvPr id="9" name="Picture 3" descr="\\JASON-PC\Users\Jason\Documents\CUDA by Example\host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877145" y="3173999"/>
            <a:ext cx="1215135" cy="911351"/>
          </a:xfrm>
          <a:prstGeom prst="rect">
            <a:avLst/>
          </a:prstGeom>
          <a:noFill/>
        </p:spPr>
      </p:pic>
      <p:pic>
        <p:nvPicPr>
          <p:cNvPr id="10" name="Picture 2" descr="\\JASON-PC\Users\Jason\Documents\CUDA by Example\Tesla_c1060_3qtr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012160" y="2144928"/>
            <a:ext cx="1233177" cy="834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380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Addition on </a:t>
            </a:r>
            <a:r>
              <a:rPr lang="fr-FR" dirty="0" err="1" smtClean="0"/>
              <a:t>device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GB" dirty="0" smtClean="0"/>
              <a:t>Returning to our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b="1" dirty="0" smtClean="0"/>
              <a:t> </a:t>
            </a:r>
            <a:r>
              <a:rPr lang="en-GB" dirty="0" smtClean="0"/>
              <a:t>kernel</a:t>
            </a:r>
            <a:endParaRPr lang="en-GB" dirty="0"/>
          </a:p>
          <a:p>
            <a:pPr marL="0" indent="0">
              <a:buNone/>
            </a:pPr>
            <a:endParaRPr lang="en-GB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kern="1200" dirty="0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*b, </a:t>
            </a:r>
            <a:r>
              <a:rPr lang="en-GB" sz="2000" b="1" kern="1200" dirty="0" err="1">
                <a:solidFill>
                  <a:srgbClr val="8AAD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*c) {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	*c = *a + *b;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endParaRPr lang="en-GB" dirty="0">
              <a:solidFill>
                <a:srgbClr val="FFFFFF"/>
              </a:solidFill>
            </a:endParaRPr>
          </a:p>
          <a:p>
            <a:pPr lvl="0"/>
            <a:r>
              <a:rPr lang="en-GB" dirty="0" smtClean="0"/>
              <a:t>Let’s take a look at main()…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80263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Addition on </a:t>
            </a:r>
            <a:r>
              <a:rPr lang="fr-FR" dirty="0" err="1" smtClean="0"/>
              <a:t>device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" y="1600214"/>
            <a:ext cx="907249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main(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a, b, c;	 </a:t>
            </a:r>
            <a:r>
              <a:rPr lang="en-GB" sz="1700" b="1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GB" sz="1700" b="1" i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host copies of a, b, c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*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*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;	</a:t>
            </a:r>
            <a:r>
              <a:rPr lang="en-GB" sz="17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GB" sz="1700" b="1" i="1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device copies of a, b, c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 size = 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7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GB" sz="1700" b="1" i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// Allocate space for device copies of a, b, c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 **)&amp;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 **)&amp;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((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 **)&amp;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size);</a:t>
            </a:r>
          </a:p>
          <a:p>
            <a:pPr marL="0" indent="0">
              <a:buNone/>
            </a:pPr>
            <a:endParaRPr lang="en-GB" sz="17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// Setup input values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a = 2;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b = 7;</a:t>
            </a:r>
          </a:p>
          <a:p>
            <a:pPr marL="0" indent="0">
              <a:buNone/>
            </a:pPr>
            <a:endParaRPr lang="en-GB" sz="17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3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Addition on </a:t>
            </a:r>
            <a:r>
              <a:rPr lang="fr-FR" dirty="0" err="1" smtClean="0"/>
              <a:t>device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1600214"/>
            <a:ext cx="9144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Copy inputs to device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&amp;a, size,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&amp;b, size,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GB" sz="17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// Launch add() kernel on GPU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add&lt;&lt;&lt;1,1&gt;&gt;&gt;(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GB" sz="17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// Copy result back to host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(&amp;c,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, size,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cudaMemcpyDeviceToHost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GB" sz="1700" b="1" i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i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		// </a:t>
            </a:r>
            <a:r>
              <a:rPr lang="en-GB" sz="1700" b="1" i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Cleanup</a:t>
            </a:r>
            <a:endParaRPr lang="en-GB" sz="1700" b="1" i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d_a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d_b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GB" sz="1700" b="1" dirty="0" err="1">
                <a:latin typeface="Courier New" pitchFamily="49" charset="0"/>
                <a:cs typeface="Courier New" pitchFamily="49" charset="0"/>
              </a:rPr>
              <a:t>d_c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17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GB" sz="1700" b="1" dirty="0">
                <a:latin typeface="Courier New" pitchFamily="49" charset="0"/>
                <a:cs typeface="Courier New" pitchFamily="49" charset="0"/>
              </a:rPr>
              <a:t>0;</a:t>
            </a:r>
          </a:p>
          <a:p>
            <a:pPr marL="0" indent="0">
              <a:buNone/>
            </a:pPr>
            <a:r>
              <a:rPr lang="en-GB" sz="1700" b="1" dirty="0">
                <a:latin typeface="Courier New" pitchFamily="49" charset="0"/>
                <a:cs typeface="Courier New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80263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Addition on </a:t>
            </a:r>
            <a:r>
              <a:rPr lang="fr-FR" dirty="0" err="1" smtClean="0"/>
              <a:t>device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GPU computing is about massive parallelism</a:t>
            </a:r>
          </a:p>
          <a:p>
            <a:pPr lvl="1"/>
            <a:r>
              <a:rPr lang="en-GB" dirty="0" smtClean="0"/>
              <a:t>So how do we run code in parallel on the device?</a:t>
            </a:r>
          </a:p>
          <a:p>
            <a:pPr lvl="0"/>
            <a:endParaRPr lang="en-GB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add&lt;&lt;&lt; 1, 1 &gt;&gt;&gt;();</a:t>
            </a:r>
          </a:p>
          <a:p>
            <a:pPr marL="0" indent="0">
              <a:buNone/>
            </a:pPr>
            <a:endParaRPr lang="en-GB" sz="2000" b="1" dirty="0">
              <a:solidFill>
                <a:srgbClr val="80808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	add&lt;&lt;&lt;</a:t>
            </a:r>
            <a:r>
              <a:rPr lang="en-GB" sz="2000" b="1" dirty="0">
                <a:solidFill>
                  <a:srgbClr val="808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solidFill>
                  <a:srgbClr val="FF9933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, 1 &gt;&gt;&gt;();</a:t>
            </a:r>
          </a:p>
          <a:p>
            <a:pPr lvl="0"/>
            <a:endParaRPr lang="en-GB" sz="3200" b="1" dirty="0" smtClean="0"/>
          </a:p>
          <a:p>
            <a:pPr lvl="0"/>
            <a:r>
              <a:rPr lang="en-GB" dirty="0" smtClean="0"/>
              <a:t>Instead </a:t>
            </a:r>
            <a:r>
              <a:rPr lang="en-GB" dirty="0"/>
              <a:t>of executing </a:t>
            </a:r>
            <a:r>
              <a:rPr lang="en-GB" dirty="0" smtClean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dirty="0" smtClean="0"/>
              <a:t> once, execute N </a:t>
            </a:r>
            <a:r>
              <a:rPr lang="en-GB" dirty="0"/>
              <a:t>times in parallel</a:t>
            </a:r>
          </a:p>
          <a:p>
            <a:pPr marL="0" indent="0">
              <a:buNone/>
            </a:pPr>
            <a:endParaRPr lang="en-GB" sz="1600" dirty="0">
              <a:solidFill>
                <a:srgbClr val="80808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Down Arrow 69"/>
          <p:cNvSpPr/>
          <p:nvPr/>
        </p:nvSpPr>
        <p:spPr>
          <a:xfrm>
            <a:off x="3491880" y="3609020"/>
            <a:ext cx="61784" cy="366126"/>
          </a:xfrm>
          <a:prstGeom prst="downArrow">
            <a:avLst/>
          </a:prstGeom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1001">
            <a:schemeClr val="lt2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3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Defining</a:t>
            </a:r>
            <a:r>
              <a:rPr lang="fr-FR" dirty="0" smtClean="0"/>
              <a:t> Machine Learning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D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7" y="719794"/>
            <a:ext cx="9928987" cy="558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9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Addition on </a:t>
            </a:r>
            <a:r>
              <a:rPr lang="fr-FR" dirty="0" err="1" smtClean="0"/>
              <a:t>device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60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005" y="1599848"/>
            <a:ext cx="8963495" cy="4725458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GB" dirty="0" smtClean="0"/>
              <a:t>With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b="1" dirty="0" smtClean="0"/>
              <a:t> </a:t>
            </a:r>
            <a:r>
              <a:rPr lang="en-GB" dirty="0" smtClean="0"/>
              <a:t>running in parallel we can do vector addition</a:t>
            </a:r>
          </a:p>
          <a:p>
            <a:pPr lvl="1"/>
            <a:endParaRPr lang="en-GB" dirty="0" smtClean="0"/>
          </a:p>
          <a:p>
            <a:pPr lvl="0"/>
            <a:r>
              <a:rPr lang="en-GB" dirty="0" smtClean="0"/>
              <a:t>Terminology: each parallel invocation of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b="1" dirty="0" smtClean="0"/>
              <a:t> </a:t>
            </a:r>
            <a:r>
              <a:rPr lang="en-GB" dirty="0" smtClean="0"/>
              <a:t>is referred to as a </a:t>
            </a:r>
            <a:r>
              <a:rPr lang="en-GB" dirty="0" smtClean="0">
                <a:solidFill>
                  <a:schemeClr val="accent6"/>
                </a:solidFill>
              </a:rPr>
              <a:t>block</a:t>
            </a:r>
            <a:endParaRPr lang="en-GB" dirty="0">
              <a:solidFill>
                <a:schemeClr val="accent6"/>
              </a:solidFill>
            </a:endParaRPr>
          </a:p>
          <a:p>
            <a:pPr lvl="1"/>
            <a:r>
              <a:rPr lang="en-GB" dirty="0" smtClean="0"/>
              <a:t>The set of blocks is referred to as a </a:t>
            </a:r>
            <a:r>
              <a:rPr lang="en-GB" dirty="0" smtClean="0">
                <a:solidFill>
                  <a:schemeClr val="accent6"/>
                </a:solidFill>
              </a:rPr>
              <a:t>grid</a:t>
            </a:r>
          </a:p>
          <a:p>
            <a:pPr lvl="1"/>
            <a:r>
              <a:rPr lang="en-GB" dirty="0" smtClean="0"/>
              <a:t>Each invocation can refer to its block index using </a:t>
            </a:r>
            <a:r>
              <a:rPr lang="en-GB" sz="1800" b="1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endParaRPr lang="en-GB" b="1" dirty="0">
              <a:solidFill>
                <a:schemeClr val="accent6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accent4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20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20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sz="20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 *b, </a:t>
            </a:r>
            <a:r>
              <a:rPr lang="en-GB" sz="20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20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b="1" dirty="0" smtClean="0">
                <a:latin typeface="Courier New" pitchFamily="49" charset="0"/>
                <a:cs typeface="Courier New" pitchFamily="49" charset="0"/>
              </a:rPr>
              <a:t>*c)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GB" sz="2000" b="1" dirty="0" smtClean="0">
                <a:latin typeface="Courier New" pitchFamily="49" charset="0"/>
                <a:cs typeface="Courier New" pitchFamily="49" charset="0"/>
              </a:rPr>
              <a:t>c[</a:t>
            </a:r>
            <a:r>
              <a:rPr lang="en-GB" sz="2000" b="1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] = a[</a:t>
            </a:r>
            <a:r>
              <a:rPr lang="en-GB" sz="20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] + b[</a:t>
            </a:r>
            <a:r>
              <a:rPr lang="en-GB" sz="20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None/>
            </a:pPr>
            <a:r>
              <a:rPr lang="en-GB" sz="20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dirty="0" smtClean="0"/>
              <a:t>By using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dirty="0" smtClean="0"/>
              <a:t> to index into the array, each block handles a different index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80263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Addition on </a:t>
            </a:r>
            <a:r>
              <a:rPr lang="fr-FR" dirty="0" err="1" smtClean="0"/>
              <a:t>device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61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1500" y="1600214"/>
            <a:ext cx="9001000" cy="452596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__global__ void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 *b, </a:t>
            </a:r>
            <a:r>
              <a:rPr lang="en-GB" sz="18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8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800" b="1" dirty="0" smtClean="0">
                <a:latin typeface="Courier New" pitchFamily="49" charset="0"/>
                <a:cs typeface="Courier New" pitchFamily="49" charset="0"/>
              </a:rPr>
              <a:t>*c)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b="1" dirty="0">
                <a:latin typeface="Courier New" pitchFamily="49" charset="0"/>
                <a:cs typeface="Courier New" pitchFamily="49" charset="0"/>
              </a:rPr>
              <a:t>		c[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] = a[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] + b[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GB" dirty="0" smtClean="0"/>
              <a:t>On the device, each block can execute in parallel: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9" name="Rounded Rectangle 3"/>
          <p:cNvSpPr/>
          <p:nvPr/>
        </p:nvSpPr>
        <p:spPr>
          <a:xfrm>
            <a:off x="799080" y="4892529"/>
            <a:ext cx="1890210" cy="48668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35999" tIns="45718" rIns="35999" bIns="45718" spcCol="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c[0]  = a[0] + b[0];</a:t>
            </a:r>
          </a:p>
        </p:txBody>
      </p:sp>
      <p:sp>
        <p:nvSpPr>
          <p:cNvPr id="10" name="Rounded Rectangle 4"/>
          <p:cNvSpPr/>
          <p:nvPr/>
        </p:nvSpPr>
        <p:spPr>
          <a:xfrm>
            <a:off x="2809303" y="4892529"/>
            <a:ext cx="1890210" cy="48668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35999" tIns="45718" rIns="35999" bIns="45718" spcCol="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c[1]  = a[1] + b[1];</a:t>
            </a:r>
          </a:p>
        </p:txBody>
      </p:sp>
      <p:sp>
        <p:nvSpPr>
          <p:cNvPr id="11" name="Rounded Rectangle 6"/>
          <p:cNvSpPr/>
          <p:nvPr/>
        </p:nvSpPr>
        <p:spPr>
          <a:xfrm>
            <a:off x="4824503" y="4869159"/>
            <a:ext cx="1890210" cy="48668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35999" tIns="45718" rIns="35999" bIns="45718" spcCol="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c[2]  = a[2] + b[2];</a:t>
            </a:r>
          </a:p>
        </p:txBody>
      </p:sp>
      <p:sp>
        <p:nvSpPr>
          <p:cNvPr id="12" name="Rounded Rectangle 7"/>
          <p:cNvSpPr/>
          <p:nvPr/>
        </p:nvSpPr>
        <p:spPr>
          <a:xfrm>
            <a:off x="6834726" y="4869159"/>
            <a:ext cx="1890210" cy="48668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35999" tIns="45718" rIns="35999" bIns="45718" spcCol="0" rtlCol="0" anchor="ctr"/>
          <a:lstStyle/>
          <a:p>
            <a:pPr algn="ctr"/>
            <a:r>
              <a:rPr lang="en-GB" sz="11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c[3]  = a[3] + b[3];</a:t>
            </a:r>
          </a:p>
        </p:txBody>
      </p:sp>
      <p:sp>
        <p:nvSpPr>
          <p:cNvPr id="13" name="TextBox 8"/>
          <p:cNvSpPr txBox="1"/>
          <p:nvPr/>
        </p:nvSpPr>
        <p:spPr bwMode="auto">
          <a:xfrm>
            <a:off x="709071" y="4499832"/>
            <a:ext cx="8563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eaLnBrk="0" hangingPunct="0"/>
            <a:r>
              <a:rPr lang="en-GB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Block 0</a:t>
            </a:r>
          </a:p>
        </p:txBody>
      </p:sp>
      <p:sp>
        <p:nvSpPr>
          <p:cNvPr id="14" name="TextBox 9"/>
          <p:cNvSpPr txBox="1"/>
          <p:nvPr/>
        </p:nvSpPr>
        <p:spPr bwMode="auto">
          <a:xfrm>
            <a:off x="2719294" y="4499832"/>
            <a:ext cx="8563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eaLnBrk="0" hangingPunct="0"/>
            <a:r>
              <a:rPr lang="en-GB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Block 1</a:t>
            </a:r>
          </a:p>
        </p:txBody>
      </p:sp>
      <p:sp>
        <p:nvSpPr>
          <p:cNvPr id="15" name="TextBox 10"/>
          <p:cNvSpPr txBox="1"/>
          <p:nvPr/>
        </p:nvSpPr>
        <p:spPr bwMode="auto">
          <a:xfrm>
            <a:off x="4734493" y="4469784"/>
            <a:ext cx="8563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eaLnBrk="0" hangingPunct="0"/>
            <a:r>
              <a:rPr lang="en-GB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Block 2</a:t>
            </a:r>
          </a:p>
        </p:txBody>
      </p:sp>
      <p:sp>
        <p:nvSpPr>
          <p:cNvPr id="16" name="TextBox 11"/>
          <p:cNvSpPr txBox="1"/>
          <p:nvPr/>
        </p:nvSpPr>
        <p:spPr bwMode="auto">
          <a:xfrm>
            <a:off x="6744715" y="4469784"/>
            <a:ext cx="8563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 rtlCol="0">
            <a:spAutoFit/>
          </a:bodyPr>
          <a:lstStyle/>
          <a:p>
            <a:pPr eaLnBrk="0" hangingPunct="0"/>
            <a:r>
              <a:rPr lang="en-GB" dirty="0" smtClean="0">
                <a:solidFill>
                  <a:schemeClr val="tx1">
                    <a:lumMod val="75000"/>
                  </a:schemeClr>
                </a:solidFill>
                <a:latin typeface="+mn-lt"/>
              </a:rPr>
              <a:t>Block 3</a:t>
            </a:r>
          </a:p>
        </p:txBody>
      </p:sp>
    </p:spTree>
    <p:extLst>
      <p:ext uri="{BB962C8B-B14F-4D97-AF65-F5344CB8AC3E}">
        <p14:creationId xmlns:p14="http://schemas.microsoft.com/office/powerpoint/2010/main" val="80263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Addition on </a:t>
            </a:r>
            <a:r>
              <a:rPr lang="fr-FR" dirty="0" err="1" smtClean="0"/>
              <a:t>device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62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GB" dirty="0" smtClean="0"/>
              <a:t>Returning to our parallelized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b="1" dirty="0" smtClean="0"/>
              <a:t> </a:t>
            </a:r>
            <a:r>
              <a:rPr lang="en-GB" dirty="0" smtClean="0"/>
              <a:t>kernel</a:t>
            </a:r>
            <a:endParaRPr lang="en-GB" dirty="0"/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600" b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__global__ void</a:t>
            </a:r>
            <a:r>
              <a:rPr lang="en-GB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GB" sz="16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*a, </a:t>
            </a:r>
            <a:r>
              <a:rPr lang="en-GB" sz="16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 *b, </a:t>
            </a:r>
            <a:r>
              <a:rPr lang="en-GB" sz="1600" b="1" dirty="0" err="1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sz="16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b="1" dirty="0" smtClean="0">
                <a:latin typeface="Courier New" pitchFamily="49" charset="0"/>
                <a:cs typeface="Courier New" pitchFamily="49" charset="0"/>
              </a:rPr>
              <a:t>*c)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		c[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] = a[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] + b[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buNone/>
            </a:pP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0"/>
            <a:endParaRPr lang="en-GB" dirty="0">
              <a:solidFill>
                <a:srgbClr val="FFFFFF"/>
              </a:solidFill>
            </a:endParaRPr>
          </a:p>
          <a:p>
            <a:pPr lvl="0"/>
            <a:r>
              <a:rPr lang="en-GB" dirty="0" smtClean="0"/>
              <a:t>Let’s take a look at main()…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80263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Addition on </a:t>
            </a:r>
            <a:r>
              <a:rPr lang="fr-FR" dirty="0" err="1" smtClean="0"/>
              <a:t>device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63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0" y="1207767"/>
            <a:ext cx="9144000" cy="5146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#define N 512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main(void)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*a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*b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*c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;		</a:t>
            </a:r>
            <a:r>
              <a:rPr kumimoji="0" lang="en-GB" sz="16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// host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*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*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*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;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// device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B9E7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size =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N *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sizeof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);</a:t>
            </a:r>
            <a:endParaRPr kumimoji="0" lang="en-GB" sz="1600" b="1" i="1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//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Alloc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space for device copies of a, b,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**)&amp;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**)&amp;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cudaMalloc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((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void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**)&amp;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, size);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kumimoji="0" lang="en-GB" sz="16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// </a:t>
            </a:r>
            <a:r>
              <a:rPr kumimoji="0" lang="en-GB" sz="1600" b="1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Alloc</a:t>
            </a:r>
            <a:r>
              <a:rPr kumimoji="0" lang="en-GB" sz="16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space for host copies of a, b, c and setup input values</a:t>
            </a:r>
            <a:endParaRPr kumimoji="0" lang="en-GB" sz="16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a = (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(size);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random_ints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(a, N);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b = (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(size);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random_ints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(b, N);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c = (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*)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malloc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(size);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solidFill>
                <a:srgbClr val="FF9933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3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Addition on </a:t>
            </a:r>
            <a:r>
              <a:rPr lang="fr-FR" dirty="0" err="1" smtClean="0"/>
              <a:t>device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64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0" y="1437793"/>
            <a:ext cx="9144000" cy="5096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marL="342874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28" indent="-342874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§"/>
              <a:defRPr sz="2000" b="0">
                <a:solidFill>
                  <a:schemeClr val="tx1"/>
                </a:solidFill>
                <a:latin typeface="+mn-lt"/>
              </a:defRPr>
            </a:lvl2pPr>
            <a:lvl3pPr marL="1371490" indent="-282553" algn="l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Font typeface="Arial" pitchFamily="34" charset="0"/>
              <a:buChar char="-"/>
              <a:defRPr sz="1800" b="0">
                <a:solidFill>
                  <a:schemeClr val="tx1"/>
                </a:solidFill>
                <a:latin typeface="+mn-lt"/>
              </a:defRPr>
            </a:lvl3pPr>
            <a:lvl4pPr marL="1774684" indent="-2285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2117555" indent="-228581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74719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1883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047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210" indent="-22858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Copy inputs to device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a, size,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b, size,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cudaMemcpyHostToDevice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// Launch add() kernel on GPU with N blocks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add&lt;&lt;&lt;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N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,1&gt;&gt;&gt;(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1" u="none" strike="noStrike" kern="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latinLnBrk="0">
              <a:lnSpc>
                <a:spcPct val="100000"/>
              </a:lnSpc>
              <a:buClrTx/>
              <a:buNone/>
              <a:tabLst/>
              <a:defRPr/>
            </a:pPr>
            <a:r>
              <a:rPr kumimoji="0" lang="en-GB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Copy result back to host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(c,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, size,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cudaMemcpyDeviceToHost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endParaRPr kumimoji="0" lang="en-GB" sz="1600" b="1" i="1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GB" sz="1600" b="1" i="1" kern="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en-GB" sz="1600" b="1" i="1" kern="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Cleanup</a:t>
            </a:r>
            <a:endParaRPr lang="en-GB" sz="1600" b="1" i="1" kern="0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free(a); free(b); free(c);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d_a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d_b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 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cudaFree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en-GB" sz="16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d_c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8AAD00"/>
                </a:solidFill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0;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   }</a:t>
            </a:r>
            <a:endParaRPr kumimoji="0" lang="en-GB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3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Review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65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Difference between </a:t>
            </a:r>
            <a:r>
              <a:rPr lang="en-GB" i="1" dirty="0" smtClean="0"/>
              <a:t>host </a:t>
            </a:r>
            <a:r>
              <a:rPr lang="en-GB" dirty="0" smtClean="0"/>
              <a:t>and </a:t>
            </a:r>
            <a:r>
              <a:rPr lang="en-GB" i="1" dirty="0" smtClean="0"/>
              <a:t>device</a:t>
            </a:r>
          </a:p>
          <a:p>
            <a:pPr lvl="1"/>
            <a:r>
              <a:rPr lang="en-GB" i="1" dirty="0" smtClean="0">
                <a:solidFill>
                  <a:schemeClr val="accent6"/>
                </a:solidFill>
              </a:rPr>
              <a:t>Host</a:t>
            </a:r>
            <a:r>
              <a:rPr lang="en-GB" i="1" dirty="0" smtClean="0"/>
              <a:t>	</a:t>
            </a:r>
            <a:r>
              <a:rPr lang="en-GB" dirty="0" smtClean="0"/>
              <a:t>CPU</a:t>
            </a:r>
          </a:p>
          <a:p>
            <a:pPr lvl="1"/>
            <a:r>
              <a:rPr lang="en-GB" i="1" dirty="0">
                <a:solidFill>
                  <a:schemeClr val="accent6"/>
                </a:solidFill>
              </a:rPr>
              <a:t>Device</a:t>
            </a:r>
            <a:r>
              <a:rPr lang="en-GB" i="1" dirty="0" smtClean="0"/>
              <a:t>	</a:t>
            </a:r>
            <a:r>
              <a:rPr lang="en-GB" dirty="0" smtClean="0"/>
              <a:t>GPU</a:t>
            </a:r>
            <a:endParaRPr lang="en-GB" i="1" dirty="0" smtClean="0"/>
          </a:p>
          <a:p>
            <a:endParaRPr lang="en-GB" dirty="0"/>
          </a:p>
          <a:p>
            <a:r>
              <a:rPr lang="en-GB" dirty="0" smtClean="0"/>
              <a:t>Using </a:t>
            </a:r>
            <a:r>
              <a:rPr lang="en-GB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__global__</a:t>
            </a:r>
            <a:r>
              <a:rPr lang="en-GB" sz="20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dirty="0" smtClean="0"/>
              <a:t>to declare a function as device code</a:t>
            </a:r>
          </a:p>
          <a:p>
            <a:pPr lvl="1"/>
            <a:r>
              <a:rPr lang="en-GB" dirty="0" smtClean="0"/>
              <a:t>Executes on the device</a:t>
            </a:r>
          </a:p>
          <a:p>
            <a:pPr lvl="1"/>
            <a:r>
              <a:rPr lang="en-GB" dirty="0" smtClean="0"/>
              <a:t>Called from the host</a:t>
            </a:r>
          </a:p>
          <a:p>
            <a:endParaRPr lang="en-GB" dirty="0"/>
          </a:p>
          <a:p>
            <a:r>
              <a:rPr lang="en-GB" dirty="0" smtClean="0"/>
              <a:t>Passing parameters from host code to a device function</a:t>
            </a:r>
          </a:p>
        </p:txBody>
      </p:sp>
    </p:spTree>
    <p:extLst>
      <p:ext uri="{BB962C8B-B14F-4D97-AF65-F5344CB8AC3E}">
        <p14:creationId xmlns:p14="http://schemas.microsoft.com/office/powerpoint/2010/main" val="80263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8592556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 smtClean="0"/>
              <a:t>Revie</a:t>
            </a:r>
            <a:r>
              <a:rPr lang="fr-FR" dirty="0" err="1"/>
              <a:t>w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66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/>
              <a:t>Basic device memory </a:t>
            </a:r>
            <a:r>
              <a:rPr lang="en-GB" dirty="0" smtClean="0"/>
              <a:t>management</a:t>
            </a:r>
          </a:p>
          <a:p>
            <a:pPr lvl="1"/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cudaMalloc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/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cudaMemcpy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()</a:t>
            </a:r>
            <a:endParaRPr lang="en-GB" b="1" dirty="0" smtClean="0"/>
          </a:p>
          <a:p>
            <a:pPr lvl="1"/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cudaFree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()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Launching parallel </a:t>
            </a:r>
            <a:r>
              <a:rPr lang="en-GB" dirty="0" smtClean="0"/>
              <a:t>kernels</a:t>
            </a:r>
          </a:p>
          <a:p>
            <a:pPr lvl="1"/>
            <a:r>
              <a:rPr lang="en-GB" dirty="0" smtClean="0"/>
              <a:t>Launch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GB" dirty="0" smtClean="0"/>
              <a:t> copies of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add()</a:t>
            </a:r>
            <a:r>
              <a:rPr lang="en-GB" dirty="0" smtClean="0"/>
              <a:t> with 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add</a:t>
            </a: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&lt;&lt;&lt;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N,1</a:t>
            </a:r>
            <a:r>
              <a:rPr lang="en-GB" sz="18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&gt;&gt;&gt;</a:t>
            </a:r>
            <a:r>
              <a:rPr lang="en-GB" sz="1800" b="1" dirty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GB" sz="1800" dirty="0">
                <a:latin typeface="Courier New" pitchFamily="49" charset="0"/>
                <a:cs typeface="Courier New" pitchFamily="49" charset="0"/>
              </a:rPr>
              <a:t>;</a:t>
            </a:r>
            <a:endParaRPr lang="en-GB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GB" dirty="0" smtClean="0"/>
              <a:t>Use </a:t>
            </a:r>
            <a:r>
              <a:rPr lang="en-GB" sz="18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blockIdx.x</a:t>
            </a:r>
            <a:r>
              <a:rPr lang="en-GB" sz="1800" dirty="0">
                <a:solidFill>
                  <a:schemeClr val="accent4"/>
                </a:solidFill>
              </a:rPr>
              <a:t> </a:t>
            </a:r>
            <a:r>
              <a:rPr lang="en-GB" dirty="0" smtClean="0"/>
              <a:t>to access block index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45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2791" r="2050" b="7552"/>
          <a:stretch/>
        </p:blipFill>
        <p:spPr>
          <a:xfrm>
            <a:off x="1052667" y="1236653"/>
            <a:ext cx="7051198" cy="506087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342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" t="2706" r="836" b="5821"/>
          <a:stretch/>
        </p:blipFill>
        <p:spPr>
          <a:xfrm>
            <a:off x="1380111" y="1236652"/>
            <a:ext cx="6556664" cy="498592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3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015_august_DLSummerSchool_intro_to_ML_by_Pascal_Vincent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2001" r="1961" b="1874"/>
          <a:stretch/>
        </p:blipFill>
        <p:spPr>
          <a:xfrm>
            <a:off x="1279858" y="1201930"/>
            <a:ext cx="6523246" cy="502194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Machine Learning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 Esling - Music Machine Learning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68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4806</TotalTime>
  <Words>2133</Words>
  <Application>Microsoft Macintosh PowerPoint</Application>
  <PresentationFormat>Présentation à l'écran (4:3)</PresentationFormat>
  <Paragraphs>664</Paragraphs>
  <Slides>66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67" baseType="lpstr">
      <vt:lpstr>Thème Office</vt:lpstr>
      <vt:lpstr>Music Machine Learning</vt:lpstr>
      <vt:lpstr>Any type of audio recognition</vt:lpstr>
      <vt:lpstr>Audio features</vt:lpstr>
      <vt:lpstr>Retrieving musical information (MIR)</vt:lpstr>
      <vt:lpstr>Known issues of machine learning</vt:lpstr>
      <vt:lpstr>Defining Machine Learning</vt:lpstr>
      <vt:lpstr>Defining Machine Learning</vt:lpstr>
      <vt:lpstr>Defining Machine Learning</vt:lpstr>
      <vt:lpstr>Defining Machine Learning</vt:lpstr>
      <vt:lpstr>Defining Machine Learning</vt:lpstr>
      <vt:lpstr>Defining Machine Learning</vt:lpstr>
      <vt:lpstr>Defining Machine Learning</vt:lpstr>
      <vt:lpstr>Defining Machine Learning</vt:lpstr>
      <vt:lpstr>Defining Machine Learning</vt:lpstr>
      <vt:lpstr>Defining Machine Learning</vt:lpstr>
      <vt:lpstr>Defining Machine Learning</vt:lpstr>
      <vt:lpstr>Defining Machine Learning</vt:lpstr>
      <vt:lpstr>Defining Machine Learning</vt:lpstr>
      <vt:lpstr>Markov Chains</vt:lpstr>
      <vt:lpstr>Choosing the right function</vt:lpstr>
      <vt:lpstr>Cross-validation</vt:lpstr>
      <vt:lpstr>Cross-validation</vt:lpstr>
      <vt:lpstr>Knowing when to stop</vt:lpstr>
      <vt:lpstr>GPU Computing</vt:lpstr>
      <vt:lpstr>GPU Computing</vt:lpstr>
      <vt:lpstr>GPU Computing</vt:lpstr>
      <vt:lpstr>GPU Computing</vt:lpstr>
      <vt:lpstr>Small changes, big speed-up</vt:lpstr>
      <vt:lpstr>Fastest performance for learning</vt:lpstr>
      <vt:lpstr>Definition of a GPU</vt:lpstr>
      <vt:lpstr>How to use GPUs ?</vt:lpstr>
      <vt:lpstr>Usual processing flow</vt:lpstr>
      <vt:lpstr>Usual processing flow</vt:lpstr>
      <vt:lpstr>Usual processing flow</vt:lpstr>
      <vt:lpstr>Software architecture</vt:lpstr>
      <vt:lpstr>MATLAB GPU Toolbox (CUDA)</vt:lpstr>
      <vt:lpstr>GPU Acceleration in MATLAB</vt:lpstr>
      <vt:lpstr>MATLAB GPU Toolbox (CUDA)</vt:lpstr>
      <vt:lpstr>Basic usage</vt:lpstr>
      <vt:lpstr>GPUArray class</vt:lpstr>
      <vt:lpstr>GPUArray class</vt:lpstr>
      <vt:lpstr>Simple example (linear)</vt:lpstr>
      <vt:lpstr>Simple example (convolution)</vt:lpstr>
      <vt:lpstr>Linear system solution</vt:lpstr>
      <vt:lpstr>GPU Acceleration in MATLAB</vt:lpstr>
      <vt:lpstr>GPU Computing – CUDA in C/C++</vt:lpstr>
      <vt:lpstr>Hello world</vt:lpstr>
      <vt:lpstr>Hello world</vt:lpstr>
      <vt:lpstr>Hello world</vt:lpstr>
      <vt:lpstr>Hello world</vt:lpstr>
      <vt:lpstr>Hello world</vt:lpstr>
      <vt:lpstr>Parallel programming</vt:lpstr>
      <vt:lpstr>Addition on device</vt:lpstr>
      <vt:lpstr>Addition on device</vt:lpstr>
      <vt:lpstr>Memory management</vt:lpstr>
      <vt:lpstr>Addition on device</vt:lpstr>
      <vt:lpstr>Addition on device</vt:lpstr>
      <vt:lpstr>Addition on device</vt:lpstr>
      <vt:lpstr>Addition on device</vt:lpstr>
      <vt:lpstr>Addition on device</vt:lpstr>
      <vt:lpstr>Addition on device</vt:lpstr>
      <vt:lpstr>Addition on device</vt:lpstr>
      <vt:lpstr>Addition on device</vt:lpstr>
      <vt:lpstr>Addition on device</vt:lpstr>
      <vt:lpstr>Review</vt:lpstr>
      <vt:lpstr>Review</vt:lpstr>
    </vt:vector>
  </TitlesOfParts>
  <Company>IRCAM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objets – Java 2</dc:title>
  <dc:creator>Philippe Esling</dc:creator>
  <cp:lastModifiedBy>Philippe Esling</cp:lastModifiedBy>
  <cp:revision>517</cp:revision>
  <dcterms:created xsi:type="dcterms:W3CDTF">2014-03-12T17:42:11Z</dcterms:created>
  <dcterms:modified xsi:type="dcterms:W3CDTF">2016-08-16T13:48:56Z</dcterms:modified>
</cp:coreProperties>
</file>